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47"/>
  </p:notesMasterIdLst>
  <p:sldIdLst>
    <p:sldId id="301" r:id="rId3"/>
    <p:sldId id="302" r:id="rId4"/>
    <p:sldId id="259" r:id="rId5"/>
    <p:sldId id="261" r:id="rId6"/>
    <p:sldId id="260" r:id="rId7"/>
    <p:sldId id="300" r:id="rId8"/>
    <p:sldId id="262" r:id="rId9"/>
    <p:sldId id="263" r:id="rId10"/>
    <p:sldId id="264" r:id="rId11"/>
    <p:sldId id="265" r:id="rId12"/>
    <p:sldId id="266" r:id="rId13"/>
    <p:sldId id="267" r:id="rId14"/>
    <p:sldId id="268" r:id="rId15"/>
    <p:sldId id="269" r:id="rId16"/>
    <p:sldId id="270" r:id="rId17"/>
    <p:sldId id="271" r:id="rId18"/>
    <p:sldId id="272" r:id="rId19"/>
    <p:sldId id="274" r:id="rId20"/>
    <p:sldId id="275" r:id="rId21"/>
    <p:sldId id="299" r:id="rId22"/>
    <p:sldId id="276" r:id="rId23"/>
    <p:sldId id="277" r:id="rId24"/>
    <p:sldId id="278" r:id="rId25"/>
    <p:sldId id="279" r:id="rId26"/>
    <p:sldId id="281" r:id="rId27"/>
    <p:sldId id="280" r:id="rId28"/>
    <p:sldId id="282" r:id="rId29"/>
    <p:sldId id="304"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8" r:id="rId45"/>
    <p:sldId id="30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93979" autoAdjust="0"/>
  </p:normalViewPr>
  <p:slideViewPr>
    <p:cSldViewPr snapToGrid="0">
      <p:cViewPr varScale="1">
        <p:scale>
          <a:sx n="65" d="100"/>
          <a:sy n="65" d="100"/>
        </p:scale>
        <p:origin x="644" y="4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EE981E-C95B-499F-A827-601837A89CEA}" type="datetimeFigureOut">
              <a:rPr lang="de-DE" smtClean="0"/>
              <a:t>26.10.2020</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6AEA21-98CC-47E6-9DB5-4549DBBABB40}" type="slidenum">
              <a:rPr lang="de-DE" smtClean="0"/>
              <a:t>‹#›</a:t>
            </a:fld>
            <a:endParaRPr lang="de-DE"/>
          </a:p>
        </p:txBody>
      </p:sp>
    </p:spTree>
    <p:extLst>
      <p:ext uri="{BB962C8B-B14F-4D97-AF65-F5344CB8AC3E}">
        <p14:creationId xmlns:p14="http://schemas.microsoft.com/office/powerpoint/2010/main" val="2145352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x.wdf.sap.corp/fiori-design-web/work-list/"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ux.wdf.sap.corp/fiori-design-web/list-repor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BB6AEA21-98CC-47E6-9DB5-4549DBBABB40}" type="slidenum">
              <a:rPr lang="de-DE" smtClean="0"/>
              <a:t>2</a:t>
            </a:fld>
            <a:endParaRPr lang="de-DE"/>
          </a:p>
        </p:txBody>
      </p:sp>
    </p:spTree>
    <p:extLst>
      <p:ext uri="{BB962C8B-B14F-4D97-AF65-F5344CB8AC3E}">
        <p14:creationId xmlns:p14="http://schemas.microsoft.com/office/powerpoint/2010/main" val="896530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analytical list page offers a unique way to analyze data step by step from different perspectives, to investigate a root cause through drilldown and seamlessly take action on transactional content within one page.</a:t>
            </a:r>
            <a:endParaRPr lang="en-US" dirty="0"/>
          </a:p>
        </p:txBody>
      </p:sp>
      <p:sp>
        <p:nvSpPr>
          <p:cNvPr id="4" name="Slide Number Placeholder 3"/>
          <p:cNvSpPr>
            <a:spLocks noGrp="1"/>
          </p:cNvSpPr>
          <p:nvPr>
            <p:ph type="sldNum" sz="quarter" idx="10"/>
          </p:nvPr>
        </p:nvSpPr>
        <p:spPr/>
        <p:txBody>
          <a:bodyPr/>
          <a:lstStyle/>
          <a:p>
            <a:fld id="{A6DCE0F6-D98A-4DA5-A84B-44A2E0BF5D7B}" type="slidenum">
              <a:rPr lang="en-US" smtClean="0"/>
              <a:t>38</a:t>
            </a:fld>
            <a:endParaRPr lang="en-US"/>
          </a:p>
        </p:txBody>
      </p:sp>
    </p:spTree>
    <p:extLst>
      <p:ext uri="{BB962C8B-B14F-4D97-AF65-F5344CB8AC3E}">
        <p14:creationId xmlns:p14="http://schemas.microsoft.com/office/powerpoint/2010/main" val="17640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APF can consume OData services that are based on the following data sources:</a:t>
            </a:r>
          </a:p>
          <a:p>
            <a:r>
              <a:rPr lang="en-US" sz="1200" b="0" i="0" kern="1200" dirty="0" smtClean="0">
                <a:solidFill>
                  <a:schemeClr val="tx1"/>
                </a:solidFill>
                <a:effectLst/>
                <a:latin typeface="+mn-lt"/>
                <a:ea typeface="+mn-ea"/>
                <a:cs typeface="+mn-cs"/>
              </a:rPr>
              <a:t>Calculation views</a:t>
            </a:r>
          </a:p>
          <a:p>
            <a:r>
              <a:rPr lang="en-US" sz="1200" b="0" i="0" kern="1200" dirty="0" smtClean="0">
                <a:solidFill>
                  <a:schemeClr val="tx1"/>
                </a:solidFill>
                <a:effectLst/>
                <a:latin typeface="+mn-lt"/>
                <a:ea typeface="+mn-ea"/>
                <a:cs typeface="+mn-cs"/>
              </a:rPr>
              <a:t>ABAP CDS views</a:t>
            </a:r>
          </a:p>
          <a:p>
            <a:r>
              <a:rPr lang="en-US" sz="1200" b="0" i="0" kern="1200" dirty="0" smtClean="0">
                <a:solidFill>
                  <a:schemeClr val="tx1"/>
                </a:solidFill>
                <a:effectLst/>
                <a:latin typeface="+mn-lt"/>
                <a:ea typeface="+mn-ea"/>
                <a:cs typeface="+mn-cs"/>
              </a:rPr>
              <a:t>BW OData queries</a:t>
            </a:r>
          </a:p>
          <a:p>
            <a:endParaRPr lang="en-US" dirty="0"/>
          </a:p>
        </p:txBody>
      </p:sp>
      <p:sp>
        <p:nvSpPr>
          <p:cNvPr id="4" name="Slide Number Placeholder 3"/>
          <p:cNvSpPr>
            <a:spLocks noGrp="1"/>
          </p:cNvSpPr>
          <p:nvPr>
            <p:ph type="sldNum" sz="quarter" idx="10"/>
          </p:nvPr>
        </p:nvSpPr>
        <p:spPr/>
        <p:txBody>
          <a:bodyPr/>
          <a:lstStyle/>
          <a:p>
            <a:fld id="{A6DCE0F6-D98A-4DA5-A84B-44A2E0BF5D7B}" type="slidenum">
              <a:rPr lang="en-US" smtClean="0"/>
              <a:t>40</a:t>
            </a:fld>
            <a:endParaRPr lang="en-US"/>
          </a:p>
        </p:txBody>
      </p:sp>
    </p:spTree>
    <p:extLst>
      <p:ext uri="{BB962C8B-B14F-4D97-AF65-F5344CB8AC3E}">
        <p14:creationId xmlns:p14="http://schemas.microsoft.com/office/powerpoint/2010/main" val="2723378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rPr>
              <a:t> It enables the user to view and analyze the data of one key performance indicator (KPI)</a:t>
            </a:r>
            <a:endParaRPr lang="en-US" dirty="0"/>
          </a:p>
        </p:txBody>
      </p:sp>
      <p:sp>
        <p:nvSpPr>
          <p:cNvPr id="4" name="Slide Number Placeholder 3"/>
          <p:cNvSpPr>
            <a:spLocks noGrp="1"/>
          </p:cNvSpPr>
          <p:nvPr>
            <p:ph type="sldNum" sz="quarter" idx="10"/>
          </p:nvPr>
        </p:nvSpPr>
        <p:spPr/>
        <p:txBody>
          <a:bodyPr/>
          <a:lstStyle/>
          <a:p>
            <a:fld id="{A6DCE0F6-D98A-4DA5-A84B-44A2E0BF5D7B}" type="slidenum">
              <a:rPr lang="en-US" smtClean="0"/>
              <a:t>41</a:t>
            </a:fld>
            <a:endParaRPr lang="en-US"/>
          </a:p>
        </p:txBody>
      </p:sp>
    </p:spTree>
    <p:extLst>
      <p:ext uri="{BB962C8B-B14F-4D97-AF65-F5344CB8AC3E}">
        <p14:creationId xmlns:p14="http://schemas.microsoft.com/office/powerpoint/2010/main" val="3464361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UI</a:t>
            </a:r>
            <a:r>
              <a:rPr lang="zh-CN" altLang="en-US" dirty="0"/>
              <a:t>是</a:t>
            </a:r>
            <a:r>
              <a:rPr lang="en-US" altLang="zh-CN" dirty="0"/>
              <a:t>UX</a:t>
            </a:r>
            <a:r>
              <a:rPr lang="zh-CN" altLang="en-US" dirty="0"/>
              <a:t>里的一个小分支。</a:t>
            </a:r>
            <a:br>
              <a:rPr lang="zh-CN" altLang="en-US" dirty="0"/>
            </a:br>
            <a:r>
              <a:rPr lang="en-US" altLang="zh-CN" dirty="0"/>
              <a:t>UI(User Interface)</a:t>
            </a:r>
            <a:r>
              <a:rPr lang="zh-CN" altLang="en-US" dirty="0"/>
              <a:t>，是指用户界面，是视觉呈现来提高用户体验，使用户面对这个界面时操作更简单、更愉悦、更高效；</a:t>
            </a:r>
            <a:br>
              <a:rPr lang="zh-CN" altLang="en-US" dirty="0"/>
            </a:br>
            <a:r>
              <a:rPr lang="en-US" altLang="zh-CN" dirty="0"/>
              <a:t>UX(user experience)</a:t>
            </a:r>
            <a:r>
              <a:rPr lang="zh-CN" altLang="en-US" dirty="0"/>
              <a:t>，就是指用户体验，单纯说用户体验是个很虚的词，我们不如说说哪些方面会影响到用户体验？</a:t>
            </a:r>
            <a:br>
              <a:rPr lang="zh-CN" altLang="en-US" dirty="0"/>
            </a:br>
            <a:r>
              <a:rPr lang="zh-CN" altLang="en-US" dirty="0"/>
              <a:t>用户使用产品（软件、硬件、电视、洗衣机等等都是产品）的目标是完成一个目标，就是去做一件事，每个人去做都希望：不要花太长时间、不要太复杂、不要让我想太多、不要弄得我不愉快、不要弄得我很紧张（焦虑）。反过来，影响这些因素的产品形态有：合理高效的流程、友好体贴的语言、操作容易理解、按键出现及时、界面舒适、不要太多无关内容影响（界面有效性）等等。</a:t>
            </a:r>
            <a:br>
              <a:rPr lang="zh-CN" altLang="en-US" dirty="0"/>
            </a:br>
            <a:r>
              <a:rPr lang="en-US" altLang="zh-CN" dirty="0"/>
              <a:t>UI</a:t>
            </a:r>
            <a:r>
              <a:rPr lang="zh-CN" altLang="en-US" dirty="0"/>
              <a:t>设计的过程，几乎渗透到</a:t>
            </a:r>
            <a:r>
              <a:rPr lang="en-US" altLang="zh-CN" dirty="0"/>
              <a:t>UX</a:t>
            </a:r>
            <a:r>
              <a:rPr lang="zh-CN" altLang="en-US" dirty="0"/>
              <a:t>的每一个节点，但更多的是去配合</a:t>
            </a:r>
            <a:r>
              <a:rPr lang="en-US" altLang="zh-CN" dirty="0"/>
              <a:t>UX</a:t>
            </a:r>
            <a:r>
              <a:rPr lang="zh-CN" altLang="en-US" dirty="0"/>
              <a:t>。比如一个界面，不考虑</a:t>
            </a:r>
            <a:r>
              <a:rPr lang="en-US" altLang="zh-CN" dirty="0"/>
              <a:t>UX</a:t>
            </a:r>
            <a:r>
              <a:rPr lang="zh-CN" altLang="en-US" dirty="0"/>
              <a:t>，也许</a:t>
            </a:r>
            <a:r>
              <a:rPr lang="en-US" altLang="zh-CN" dirty="0"/>
              <a:t>UI</a:t>
            </a:r>
            <a:r>
              <a:rPr lang="zh-CN" altLang="en-US" dirty="0"/>
              <a:t>做出来功能重点就不那么中肯。</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DCE0F6-D98A-4DA5-A84B-44A2E0BF5D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637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8C2C35-2B8A-446E-BEC0-FD36716C29A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69651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BB6AEA21-98CC-47E6-9DB5-4549DBBABB40}" type="slidenum">
              <a:rPr lang="de-DE" smtClean="0"/>
              <a:t>18</a:t>
            </a:fld>
            <a:endParaRPr lang="de-DE"/>
          </a:p>
        </p:txBody>
      </p:sp>
    </p:spTree>
    <p:extLst>
      <p:ext uri="{BB962C8B-B14F-4D97-AF65-F5344CB8AC3E}">
        <p14:creationId xmlns:p14="http://schemas.microsoft.com/office/powerpoint/2010/main" val="2709513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Layout</a:t>
            </a:r>
            <a:r>
              <a:rPr lang="zh-CN" altLang="en-US" dirty="0" smtClean="0"/>
              <a:t>是</a:t>
            </a:r>
            <a:r>
              <a:rPr lang="en-US" altLang="zh-CN" dirty="0" smtClean="0"/>
              <a:t>control</a:t>
            </a:r>
            <a:r>
              <a:rPr lang="zh-CN" altLang="en-US" dirty="0" smtClean="0"/>
              <a:t>，是布局，而</a:t>
            </a:r>
            <a:r>
              <a:rPr lang="en-US" altLang="zh-CN" dirty="0" smtClean="0"/>
              <a:t>floorplan</a:t>
            </a:r>
            <a:r>
              <a:rPr lang="zh-CN" altLang="en-US" dirty="0" smtClean="0"/>
              <a:t>是平面图</a:t>
            </a:r>
            <a:endParaRPr lang="de-DE" dirty="0"/>
          </a:p>
        </p:txBody>
      </p:sp>
      <p:sp>
        <p:nvSpPr>
          <p:cNvPr id="4" name="Slide Number Placeholder 3"/>
          <p:cNvSpPr>
            <a:spLocks noGrp="1"/>
          </p:cNvSpPr>
          <p:nvPr>
            <p:ph type="sldNum" sz="quarter" idx="10"/>
          </p:nvPr>
        </p:nvSpPr>
        <p:spPr/>
        <p:txBody>
          <a:bodyPr/>
          <a:lstStyle/>
          <a:p>
            <a:fld id="{BB6AEA21-98CC-47E6-9DB5-4549DBBABB40}" type="slidenum">
              <a:rPr lang="de-DE" smtClean="0"/>
              <a:t>29</a:t>
            </a:fld>
            <a:endParaRPr lang="de-DE"/>
          </a:p>
        </p:txBody>
      </p:sp>
    </p:spTree>
    <p:extLst>
      <p:ext uri="{BB962C8B-B14F-4D97-AF65-F5344CB8AC3E}">
        <p14:creationId xmlns:p14="http://schemas.microsoft.com/office/powerpoint/2010/main" val="2323232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Users need to find and act on relevant items out of a large set of items by searching, filtering, sorting, and grouping.</a:t>
            </a:r>
          </a:p>
          <a:p>
            <a:endParaRPr lang="en-US" dirty="0"/>
          </a:p>
        </p:txBody>
      </p:sp>
      <p:sp>
        <p:nvSpPr>
          <p:cNvPr id="4" name="Slide Number Placeholder 3"/>
          <p:cNvSpPr>
            <a:spLocks noGrp="1"/>
          </p:cNvSpPr>
          <p:nvPr>
            <p:ph type="sldNum" sz="quarter" idx="10"/>
          </p:nvPr>
        </p:nvSpPr>
        <p:spPr/>
        <p:txBody>
          <a:bodyPr/>
          <a:lstStyle/>
          <a:p>
            <a:fld id="{A6DCE0F6-D98A-4DA5-A84B-44A2E0BF5D7B}" type="slidenum">
              <a:rPr lang="en-US" smtClean="0"/>
              <a:t>32</a:t>
            </a:fld>
            <a:endParaRPr lang="en-US"/>
          </a:p>
        </p:txBody>
      </p:sp>
    </p:spTree>
    <p:extLst>
      <p:ext uri="{BB962C8B-B14F-4D97-AF65-F5344CB8AC3E}">
        <p14:creationId xmlns:p14="http://schemas.microsoft.com/office/powerpoint/2010/main" val="4169389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Users need to work off a comparably small set of items, one by one. Use the </a:t>
            </a:r>
            <a:r>
              <a:rPr lang="en-US" sz="1200" b="0" i="0" u="sng" kern="1200" dirty="0">
                <a:solidFill>
                  <a:schemeClr val="tx1"/>
                </a:solidFill>
                <a:effectLst/>
                <a:latin typeface="+mn-lt"/>
                <a:ea typeface="+mn-ea"/>
                <a:cs typeface="+mn-cs"/>
                <a:hlinkClick r:id="rId3"/>
              </a:rPr>
              <a:t>work list floorplan</a:t>
            </a:r>
            <a:r>
              <a:rPr lang="en-US" sz="1200" b="0" i="0" kern="1200" dirty="0">
                <a:solidFill>
                  <a:schemeClr val="tx1"/>
                </a:solidFill>
                <a:effectLst/>
                <a:latin typeface="+mn-lt"/>
                <a:ea typeface="+mn-ea"/>
                <a:cs typeface="+mn-cs"/>
              </a:rPr>
              <a:t> instead.</a:t>
            </a:r>
          </a:p>
          <a:p>
            <a:r>
              <a:rPr lang="en-US" sz="1200" b="0" i="0" kern="1200" dirty="0">
                <a:solidFill>
                  <a:schemeClr val="tx1"/>
                </a:solidFill>
                <a:effectLst/>
                <a:latin typeface="+mn-lt"/>
                <a:ea typeface="+mn-ea"/>
                <a:cs typeface="+mn-cs"/>
              </a:rPr>
              <a:t>A worklist displays a collection of items that are to be processed by the user. Working through the item list usually involves reviewing details of the list items and taking action. In most cases, the user has to either complete a work item or delegate it.</a:t>
            </a:r>
          </a:p>
          <a:p>
            <a:r>
              <a:rPr lang="en-US" sz="1200" b="0" i="0" kern="1200" dirty="0">
                <a:solidFill>
                  <a:schemeClr val="tx1"/>
                </a:solidFill>
                <a:effectLst/>
                <a:latin typeface="+mn-lt"/>
                <a:ea typeface="+mn-ea"/>
                <a:cs typeface="+mn-cs"/>
              </a:rPr>
              <a:t>The focus of the worklist floorplan lies on </a:t>
            </a:r>
            <a:r>
              <a:rPr lang="en-US" sz="1200" b="1" i="0" kern="1200" dirty="0">
                <a:solidFill>
                  <a:schemeClr val="tx1"/>
                </a:solidFill>
                <a:effectLst/>
                <a:latin typeface="+mn-lt"/>
                <a:ea typeface="+mn-ea"/>
                <a:cs typeface="+mn-cs"/>
              </a:rPr>
              <a:t>processing the items</a:t>
            </a:r>
            <a:r>
              <a:rPr lang="en-US" sz="1200" b="0" i="0" kern="1200" dirty="0">
                <a:solidFill>
                  <a:schemeClr val="tx1"/>
                </a:solidFill>
                <a:effectLst/>
                <a:latin typeface="+mn-lt"/>
                <a:ea typeface="+mn-ea"/>
                <a:cs typeface="+mn-cs"/>
              </a:rPr>
              <a:t>. This differs from the </a:t>
            </a:r>
            <a:r>
              <a:rPr lang="en-US" sz="1200" b="0" i="0" u="sng" kern="1200" dirty="0">
                <a:solidFill>
                  <a:schemeClr val="tx1"/>
                </a:solidFill>
                <a:effectLst/>
                <a:latin typeface="+mn-lt"/>
                <a:ea typeface="+mn-ea"/>
                <a:cs typeface="+mn-cs"/>
                <a:hlinkClick r:id="rId4"/>
              </a:rPr>
              <a:t>list report floorplan</a:t>
            </a:r>
            <a:r>
              <a:rPr lang="en-US" sz="1200" b="0" i="0" kern="1200" dirty="0">
                <a:solidFill>
                  <a:schemeClr val="tx1"/>
                </a:solidFill>
                <a:effectLst/>
                <a:latin typeface="+mn-lt"/>
                <a:ea typeface="+mn-ea"/>
                <a:cs typeface="+mn-cs"/>
              </a:rPr>
              <a:t>, which focuses on filtering content to create a list.</a:t>
            </a:r>
          </a:p>
          <a:p>
            <a:endParaRPr lang="en-US" dirty="0"/>
          </a:p>
        </p:txBody>
      </p:sp>
      <p:sp>
        <p:nvSpPr>
          <p:cNvPr id="4" name="Slide Number Placeholder 3"/>
          <p:cNvSpPr>
            <a:spLocks noGrp="1"/>
          </p:cNvSpPr>
          <p:nvPr>
            <p:ph type="sldNum" sz="quarter" idx="10"/>
          </p:nvPr>
        </p:nvSpPr>
        <p:spPr/>
        <p:txBody>
          <a:bodyPr/>
          <a:lstStyle/>
          <a:p>
            <a:fld id="{A6DCE0F6-D98A-4DA5-A84B-44A2E0BF5D7B}" type="slidenum">
              <a:rPr lang="en-US" smtClean="0"/>
              <a:t>33</a:t>
            </a:fld>
            <a:endParaRPr lang="en-US"/>
          </a:p>
        </p:txBody>
      </p:sp>
    </p:spTree>
    <p:extLst>
      <p:ext uri="{BB962C8B-B14F-4D97-AF65-F5344CB8AC3E}">
        <p14:creationId xmlns:p14="http://schemas.microsoft.com/office/powerpoint/2010/main" val="3313126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CE0F6-D98A-4DA5-A84B-44A2E0BF5D7B}" type="slidenum">
              <a:rPr lang="en-US" smtClean="0"/>
              <a:t>35</a:t>
            </a:fld>
            <a:endParaRPr lang="en-US"/>
          </a:p>
        </p:txBody>
      </p:sp>
    </p:spTree>
    <p:extLst>
      <p:ext uri="{BB962C8B-B14F-4D97-AF65-F5344CB8AC3E}">
        <p14:creationId xmlns:p14="http://schemas.microsoft.com/office/powerpoint/2010/main" val="3666939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SAP Fiori elements </a:t>
            </a:r>
            <a:r>
              <a:rPr lang="en-US" sz="1200" b="0" i="0" kern="1200" dirty="0" smtClean="0">
                <a:solidFill>
                  <a:schemeClr val="tx1"/>
                </a:solidFill>
                <a:effectLst/>
                <a:latin typeface="+mn-lt"/>
                <a:ea typeface="+mn-ea"/>
                <a:cs typeface="+mn-cs"/>
              </a:rPr>
              <a:t> (formerly known as smart templates) provide </a:t>
            </a:r>
            <a:r>
              <a:rPr lang="en-US" sz="1200" b="0" i="0" kern="1200" dirty="0">
                <a:solidFill>
                  <a:schemeClr val="tx1"/>
                </a:solidFill>
                <a:effectLst/>
                <a:latin typeface="+mn-lt"/>
                <a:ea typeface="+mn-ea"/>
                <a:cs typeface="+mn-cs"/>
              </a:rPr>
              <a:t>a framework for generating UIs at runtime based on metadata annotations and predefined templates for the most used application patterns</a:t>
            </a:r>
            <a:r>
              <a:rPr lang="en-US" sz="1200" b="0" i="0" kern="1200" dirty="0" smtClean="0">
                <a:solidFill>
                  <a:schemeClr val="tx1"/>
                </a:solidFill>
                <a:effectLst/>
                <a:latin typeface="+mn-lt"/>
                <a:ea typeface="+mn-ea"/>
                <a:cs typeface="+mn-cs"/>
              </a:rPr>
              <a:t>. reduce the amount of frontend code for building SAP Fiori apps</a:t>
            </a:r>
          </a:p>
          <a:p>
            <a:r>
              <a:rPr lang="en-US" sz="1200" b="0" i="0" kern="1200" dirty="0" smtClean="0">
                <a:solidFill>
                  <a:schemeClr val="tx1"/>
                </a:solidFill>
                <a:effectLst/>
                <a:latin typeface="+mn-lt"/>
                <a:ea typeface="+mn-ea"/>
                <a:cs typeface="+mn-cs"/>
              </a:rPr>
              <a:t>SAP Fiori elements use annotations that add semantics and structures to the data provided by the user.</a:t>
            </a:r>
          </a:p>
          <a:p>
            <a:r>
              <a:rPr lang="en-US" sz="1200" b="0" i="0" kern="1200" dirty="0" smtClean="0">
                <a:solidFill>
                  <a:schemeClr val="tx1"/>
                </a:solidFill>
                <a:effectLst/>
                <a:latin typeface="+mn-lt"/>
                <a:ea typeface="+mn-ea"/>
                <a:cs typeface="+mn-cs"/>
              </a:rPr>
              <a:t>SAP Fiori elements are part of the SAPUI5 delivery.</a:t>
            </a:r>
          </a:p>
          <a:p>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provides all the information a user needs in a single page, based on the user’s specific domain or role. It allows the user to focus on the most important tasks, and view, filter, and react to information quickly.</a:t>
            </a:r>
          </a:p>
          <a:p>
            <a:endParaRPr lang="en-US" dirty="0"/>
          </a:p>
        </p:txBody>
      </p:sp>
      <p:sp>
        <p:nvSpPr>
          <p:cNvPr id="4" name="Slide Number Placeholder 3"/>
          <p:cNvSpPr>
            <a:spLocks noGrp="1"/>
          </p:cNvSpPr>
          <p:nvPr>
            <p:ph type="sldNum" sz="quarter" idx="10"/>
          </p:nvPr>
        </p:nvSpPr>
        <p:spPr/>
        <p:txBody>
          <a:bodyPr/>
          <a:lstStyle/>
          <a:p>
            <a:fld id="{A6DCE0F6-D98A-4DA5-A84B-44A2E0BF5D7B}" type="slidenum">
              <a:rPr lang="en-US" smtClean="0"/>
              <a:t>37</a:t>
            </a:fld>
            <a:endParaRPr lang="en-US"/>
          </a:p>
        </p:txBody>
      </p:sp>
    </p:spTree>
    <p:extLst>
      <p:ext uri="{BB962C8B-B14F-4D97-AF65-F5344CB8AC3E}">
        <p14:creationId xmlns:p14="http://schemas.microsoft.com/office/powerpoint/2010/main" val="3195734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tags" Target="../tags/tag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BEF9B7-9190-4285-AC5F-BA1F11052197}"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0A16B-82D1-45A7-B722-FCF111983009}" type="slidenum">
              <a:rPr lang="en-US" smtClean="0"/>
              <a:t>‹#›</a:t>
            </a:fld>
            <a:endParaRPr lang="en-US"/>
          </a:p>
        </p:txBody>
      </p:sp>
    </p:spTree>
    <p:extLst>
      <p:ext uri="{BB962C8B-B14F-4D97-AF65-F5344CB8AC3E}">
        <p14:creationId xmlns:p14="http://schemas.microsoft.com/office/powerpoint/2010/main" val="3746039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BEF9B7-9190-4285-AC5F-BA1F11052197}"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0A16B-82D1-45A7-B722-FCF111983009}" type="slidenum">
              <a:rPr lang="en-US" smtClean="0"/>
              <a:t>‹#›</a:t>
            </a:fld>
            <a:endParaRPr lang="en-US"/>
          </a:p>
        </p:txBody>
      </p:sp>
    </p:spTree>
    <p:extLst>
      <p:ext uri="{BB962C8B-B14F-4D97-AF65-F5344CB8AC3E}">
        <p14:creationId xmlns:p14="http://schemas.microsoft.com/office/powerpoint/2010/main" val="481437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BEF9B7-9190-4285-AC5F-BA1F11052197}"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0A16B-82D1-45A7-B722-FCF111983009}" type="slidenum">
              <a:rPr lang="en-US" smtClean="0"/>
              <a:t>‹#›</a:t>
            </a:fld>
            <a:endParaRPr lang="en-US"/>
          </a:p>
        </p:txBody>
      </p:sp>
    </p:spTree>
    <p:extLst>
      <p:ext uri="{BB962C8B-B14F-4D97-AF65-F5344CB8AC3E}">
        <p14:creationId xmlns:p14="http://schemas.microsoft.com/office/powerpoint/2010/main" val="84140196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432001" y="1692000"/>
            <a:ext cx="11326284"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extLst>
      <p:ext uri="{BB962C8B-B14F-4D97-AF65-F5344CB8AC3E}">
        <p14:creationId xmlns:p14="http://schemas.microsoft.com/office/powerpoint/2010/main" val="180537089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411520" cy="141147"/>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11" b="0" i="0" u="none" spc="0">
                <a:solidFill>
                  <a:schemeClr val="tx1"/>
                </a:solidFill>
                <a:latin typeface="Bosch Office Sans" panose="020B0604020202020204" pitchFamily="34" charset="0"/>
              </a:defRPr>
            </a:lvl1pPr>
            <a:lvl2pPr marL="308524" indent="0" algn="ctr">
              <a:buNone/>
              <a:defRPr>
                <a:solidFill>
                  <a:schemeClr val="tx1">
                    <a:tint val="75000"/>
                  </a:schemeClr>
                </a:solidFill>
              </a:defRPr>
            </a:lvl2pPr>
            <a:lvl3pPr marL="617047" indent="0" algn="ctr">
              <a:buNone/>
              <a:defRPr>
                <a:solidFill>
                  <a:schemeClr val="tx1">
                    <a:tint val="75000"/>
                  </a:schemeClr>
                </a:solidFill>
              </a:defRPr>
            </a:lvl3pPr>
            <a:lvl4pPr marL="925572" indent="0" algn="ctr">
              <a:buNone/>
              <a:defRPr>
                <a:solidFill>
                  <a:schemeClr val="tx1">
                    <a:tint val="75000"/>
                  </a:schemeClr>
                </a:solidFill>
              </a:defRPr>
            </a:lvl4pPr>
            <a:lvl5pPr marL="1234095" indent="0" algn="ctr">
              <a:buNone/>
              <a:defRPr>
                <a:solidFill>
                  <a:schemeClr val="tx1">
                    <a:tint val="75000"/>
                  </a:schemeClr>
                </a:solidFill>
              </a:defRPr>
            </a:lvl5pPr>
            <a:lvl6pPr marL="1542619" indent="0" algn="ctr">
              <a:buNone/>
              <a:defRPr>
                <a:solidFill>
                  <a:schemeClr val="tx1">
                    <a:tint val="75000"/>
                  </a:schemeClr>
                </a:solidFill>
              </a:defRPr>
            </a:lvl6pPr>
            <a:lvl7pPr marL="1851142" indent="0" algn="ctr">
              <a:buNone/>
              <a:defRPr>
                <a:solidFill>
                  <a:schemeClr val="tx1">
                    <a:tint val="75000"/>
                  </a:schemeClr>
                </a:solidFill>
              </a:defRPr>
            </a:lvl7pPr>
            <a:lvl8pPr marL="2159666" indent="0" algn="ctr">
              <a:buNone/>
              <a:defRPr>
                <a:solidFill>
                  <a:schemeClr val="tx1">
                    <a:tint val="75000"/>
                  </a:schemeClr>
                </a:solidFill>
              </a:defRPr>
            </a:lvl8pPr>
            <a:lvl9pPr marL="2468190" indent="0" algn="ctr">
              <a:buNone/>
              <a:defRPr>
                <a:solidFill>
                  <a:schemeClr val="tx1">
                    <a:tint val="75000"/>
                  </a:schemeClr>
                </a:solidFill>
              </a:defRPr>
            </a:lvl9pPr>
          </a:lstStyle>
          <a:p>
            <a:r>
              <a:rPr lang="de-DE" smtClean="0"/>
              <a:t>Formatvorlage des Untertitelmasters durch Klicken bearbeiten</a:t>
            </a:r>
            <a:endParaRPr lang="en-US"/>
          </a:p>
        </p:txBody>
      </p:sp>
      <p:sp>
        <p:nvSpPr>
          <p:cNvPr id="2" name="Title 1"/>
          <p:cNvSpPr>
            <a:spLocks noGrp="1"/>
          </p:cNvSpPr>
          <p:nvPr>
            <p:ph type="ctrTitle"/>
            <p:custDataLst>
              <p:tags r:id="rId2"/>
            </p:custDataLst>
          </p:nvPr>
        </p:nvSpPr>
        <p:spPr>
          <a:xfrm>
            <a:off x="287950" y="287940"/>
            <a:ext cx="10973153" cy="578422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rmAutofit/>
          </a:bodyPr>
          <a:lstStyle>
            <a:lvl1pPr algn="l">
              <a:lnSpc>
                <a:spcPct val="90000"/>
              </a:lnSpc>
              <a:spcBef>
                <a:spcPts val="0"/>
              </a:spcBef>
              <a:spcAft>
                <a:spcPts val="0"/>
              </a:spcAft>
              <a:buFontTx/>
              <a:buNone/>
              <a:defRPr sz="8891" b="0" i="0" u="none" cap="all" spc="0">
                <a:solidFill>
                  <a:srgbClr val="FFFFFF"/>
                </a:solidFill>
                <a:latin typeface="Bosch Office Sans" panose="020B0604020202020204" pitchFamily="34" charset="0"/>
              </a:defRPr>
            </a:lvl1pPr>
          </a:lstStyle>
          <a:p>
            <a:r>
              <a:rPr lang="de-DE" smtClean="0"/>
              <a:t>Titelmasterformat durch Klicken bearbeiten</a:t>
            </a:r>
            <a:endParaRPr lang="en-US" dirty="0"/>
          </a:p>
        </p:txBody>
      </p:sp>
    </p:spTree>
    <p:extLst>
      <p:ext uri="{BB962C8B-B14F-4D97-AF65-F5344CB8AC3E}">
        <p14:creationId xmlns:p14="http://schemas.microsoft.com/office/powerpoint/2010/main" val="307202682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Textplatzhalter 2"/>
          <p:cNvSpPr>
            <a:spLocks noGrp="1"/>
          </p:cNvSpPr>
          <p:nvPr>
            <p:ph type="body"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575046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a:p>
        </p:txBody>
      </p:sp>
      <p:sp>
        <p:nvSpPr>
          <p:cNvPr id="3" name="Content Placehold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Tree>
    <p:extLst>
      <p:ext uri="{BB962C8B-B14F-4D97-AF65-F5344CB8AC3E}">
        <p14:creationId xmlns:p14="http://schemas.microsoft.com/office/powerpoint/2010/main" val="400080258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383929" y="1439630"/>
            <a:ext cx="5384798" cy="4630808"/>
          </a:xfrm>
        </p:spPr>
        <p:txBody>
          <a:bodyPr/>
          <a:lstStyle>
            <a:lvl1pPr>
              <a:defRPr sz="1349"/>
            </a:lvl1pPr>
            <a:lvl2pPr>
              <a:defRPr sz="1199"/>
            </a:lvl2pPr>
            <a:lvl3pPr>
              <a:defRPr sz="1049"/>
            </a:lvl3pPr>
            <a:lvl4pPr>
              <a:defRPr sz="975"/>
            </a:lvl4pPr>
            <a:lvl5pPr>
              <a:defRPr sz="975"/>
            </a:lvl5pPr>
            <a:lvl6pPr>
              <a:defRPr sz="975"/>
            </a:lvl6pPr>
            <a:lvl7pPr>
              <a:defRPr sz="975"/>
            </a:lvl7pPr>
            <a:lvl8pPr>
              <a:defRPr sz="975" baseline="0"/>
            </a:lvl8pPr>
            <a:lvl9pPr>
              <a:defRPr sz="975" baseline="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6388105" y="1439630"/>
            <a:ext cx="5384798" cy="4630808"/>
          </a:xfrm>
        </p:spPr>
        <p:txBody>
          <a:bodyPr/>
          <a:lstStyle>
            <a:lvl1pPr>
              <a:defRPr sz="1349"/>
            </a:lvl1pPr>
            <a:lvl2pPr>
              <a:defRPr sz="1199"/>
            </a:lvl2pPr>
            <a:lvl3pPr>
              <a:defRPr sz="1049"/>
            </a:lvl3pPr>
            <a:lvl4pPr>
              <a:defRPr sz="975"/>
            </a:lvl4pPr>
            <a:lvl5pPr>
              <a:defRPr sz="975"/>
            </a:lvl5pPr>
            <a:lvl6pPr>
              <a:defRPr sz="975" baseline="0"/>
            </a:lvl6pPr>
            <a:lvl7pPr>
              <a:defRPr sz="975" baseline="0"/>
            </a:lvl7pPr>
            <a:lvl8pPr>
              <a:defRPr sz="975" baseline="0"/>
            </a:lvl8pPr>
            <a:lvl9pPr>
              <a:defRPr sz="975"/>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extLst>
      <p:ext uri="{BB962C8B-B14F-4D97-AF65-F5344CB8AC3E}">
        <p14:creationId xmlns:p14="http://schemas.microsoft.com/office/powerpoint/2010/main" val="46142858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a:p>
        </p:txBody>
      </p:sp>
    </p:spTree>
    <p:extLst>
      <p:ext uri="{BB962C8B-B14F-4D97-AF65-F5344CB8AC3E}">
        <p14:creationId xmlns:p14="http://schemas.microsoft.com/office/powerpoint/2010/main" val="20146246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4638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BEF9B7-9190-4285-AC5F-BA1F11052197}"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0A16B-82D1-45A7-B722-FCF111983009}" type="slidenum">
              <a:rPr lang="en-US" smtClean="0"/>
              <a:t>‹#›</a:t>
            </a:fld>
            <a:endParaRPr lang="en-US"/>
          </a:p>
        </p:txBody>
      </p:sp>
    </p:spTree>
    <p:extLst>
      <p:ext uri="{BB962C8B-B14F-4D97-AF65-F5344CB8AC3E}">
        <p14:creationId xmlns:p14="http://schemas.microsoft.com/office/powerpoint/2010/main" val="320725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BEF9B7-9190-4285-AC5F-BA1F11052197}"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0A16B-82D1-45A7-B722-FCF111983009}" type="slidenum">
              <a:rPr lang="en-US" smtClean="0"/>
              <a:t>‹#›</a:t>
            </a:fld>
            <a:endParaRPr lang="en-US"/>
          </a:p>
        </p:txBody>
      </p:sp>
    </p:spTree>
    <p:extLst>
      <p:ext uri="{BB962C8B-B14F-4D97-AF65-F5344CB8AC3E}">
        <p14:creationId xmlns:p14="http://schemas.microsoft.com/office/powerpoint/2010/main" val="1431807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BEF9B7-9190-4285-AC5F-BA1F11052197}"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10A16B-82D1-45A7-B722-FCF111983009}" type="slidenum">
              <a:rPr lang="en-US" smtClean="0"/>
              <a:t>‹#›</a:t>
            </a:fld>
            <a:endParaRPr lang="en-US"/>
          </a:p>
        </p:txBody>
      </p:sp>
    </p:spTree>
    <p:extLst>
      <p:ext uri="{BB962C8B-B14F-4D97-AF65-F5344CB8AC3E}">
        <p14:creationId xmlns:p14="http://schemas.microsoft.com/office/powerpoint/2010/main" val="3744563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BEF9B7-9190-4285-AC5F-BA1F11052197}" type="datetimeFigureOut">
              <a:rPr lang="en-US" smtClean="0"/>
              <a:t>10/26/2020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10A16B-82D1-45A7-B722-FCF111983009}" type="slidenum">
              <a:rPr lang="en-US" smtClean="0"/>
              <a:t>‹#›</a:t>
            </a:fld>
            <a:endParaRPr lang="en-US"/>
          </a:p>
        </p:txBody>
      </p:sp>
    </p:spTree>
    <p:extLst>
      <p:ext uri="{BB962C8B-B14F-4D97-AF65-F5344CB8AC3E}">
        <p14:creationId xmlns:p14="http://schemas.microsoft.com/office/powerpoint/2010/main" val="84570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BEF9B7-9190-4285-AC5F-BA1F11052197}"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10A16B-82D1-45A7-B722-FCF111983009}" type="slidenum">
              <a:rPr lang="en-US" smtClean="0"/>
              <a:t>‹#›</a:t>
            </a:fld>
            <a:endParaRPr lang="en-US"/>
          </a:p>
        </p:txBody>
      </p:sp>
    </p:spTree>
    <p:extLst>
      <p:ext uri="{BB962C8B-B14F-4D97-AF65-F5344CB8AC3E}">
        <p14:creationId xmlns:p14="http://schemas.microsoft.com/office/powerpoint/2010/main" val="1189991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BEF9B7-9190-4285-AC5F-BA1F11052197}" type="datetimeFigureOut">
              <a:rPr lang="en-US" smtClean="0"/>
              <a:t>10/26/2020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10A16B-82D1-45A7-B722-FCF111983009}" type="slidenum">
              <a:rPr lang="en-US" smtClean="0"/>
              <a:t>‹#›</a:t>
            </a:fld>
            <a:endParaRPr lang="en-US"/>
          </a:p>
        </p:txBody>
      </p:sp>
    </p:spTree>
    <p:extLst>
      <p:ext uri="{BB962C8B-B14F-4D97-AF65-F5344CB8AC3E}">
        <p14:creationId xmlns:p14="http://schemas.microsoft.com/office/powerpoint/2010/main" val="668565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BEF9B7-9190-4285-AC5F-BA1F11052197}"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10A16B-82D1-45A7-B722-FCF111983009}" type="slidenum">
              <a:rPr lang="en-US" smtClean="0"/>
              <a:t>‹#›</a:t>
            </a:fld>
            <a:endParaRPr lang="en-US"/>
          </a:p>
        </p:txBody>
      </p:sp>
    </p:spTree>
    <p:extLst>
      <p:ext uri="{BB962C8B-B14F-4D97-AF65-F5344CB8AC3E}">
        <p14:creationId xmlns:p14="http://schemas.microsoft.com/office/powerpoint/2010/main" val="3212258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BEF9B7-9190-4285-AC5F-BA1F11052197}"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10A16B-82D1-45A7-B722-FCF111983009}" type="slidenum">
              <a:rPr lang="en-US" smtClean="0"/>
              <a:t>‹#›</a:t>
            </a:fld>
            <a:endParaRPr lang="en-US"/>
          </a:p>
        </p:txBody>
      </p:sp>
    </p:spTree>
    <p:extLst>
      <p:ext uri="{BB962C8B-B14F-4D97-AF65-F5344CB8AC3E}">
        <p14:creationId xmlns:p14="http://schemas.microsoft.com/office/powerpoint/2010/main" val="4102254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1.xml"/><Relationship Id="rId13"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theme" Target="../theme/theme2.xml"/><Relationship Id="rId12" Type="http://schemas.openxmlformats.org/officeDocument/2006/relationships/image" Target="../media/image1.emf"/><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ags" Target="../tags/tag4.xml"/><Relationship Id="rId5" Type="http://schemas.openxmlformats.org/officeDocument/2006/relationships/slideLayout" Target="../slideLayouts/slideLayout17.xml"/><Relationship Id="rId10" Type="http://schemas.openxmlformats.org/officeDocument/2006/relationships/tags" Target="../tags/tag3.xml"/><Relationship Id="rId4" Type="http://schemas.openxmlformats.org/officeDocument/2006/relationships/slideLayout" Target="../slideLayouts/slideLayout16.xml"/><Relationship Id="rId9"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BEF9B7-9190-4285-AC5F-BA1F11052197}" type="datetimeFigureOut">
              <a:rPr lang="en-US" smtClean="0"/>
              <a:t>10/26/2020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10A16B-82D1-45A7-B722-FCF111983009}" type="slidenum">
              <a:rPr lang="en-US" smtClean="0"/>
              <a:t>‹#›</a:t>
            </a:fld>
            <a:endParaRPr lang="en-US"/>
          </a:p>
        </p:txBody>
      </p:sp>
    </p:spTree>
    <p:extLst>
      <p:ext uri="{BB962C8B-B14F-4D97-AF65-F5344CB8AC3E}">
        <p14:creationId xmlns:p14="http://schemas.microsoft.com/office/powerpoint/2010/main" val="8903294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0" name="Rectangle 2"/>
          <p:cNvSpPr>
            <a:spLocks noGrp="1" noChangeArrowheads="1"/>
          </p:cNvSpPr>
          <p:nvPr>
            <p:ph type="title"/>
            <p:custDataLst>
              <p:tags r:id="rId8"/>
            </p:custDataLst>
          </p:nvPr>
        </p:nvSpPr>
        <p:spPr bwMode="auto">
          <a:xfrm>
            <a:off x="370286" y="288000"/>
            <a:ext cx="9982286" cy="864000"/>
          </a:xfrm>
          <a:prstGeom prst="rect">
            <a:avLst/>
          </a:prstGeom>
          <a:noFill/>
          <a:ln w="0">
            <a:noFill/>
            <a:miter lim="800000"/>
            <a:headEnd/>
            <a:tailEnd/>
          </a:ln>
        </p:spPr>
        <p:txBody>
          <a:bodyPr vert="horz" wrap="square" lIns="0" tIns="12700" rIns="0" bIns="0" numCol="1" anchor="t" anchorCtr="0" compatLnSpc="1">
            <a:prstTxWarp prst="textNoShape">
              <a:avLst/>
            </a:prstTxWarp>
          </a:bodyPr>
          <a:lstStyle/>
          <a:p>
            <a:pPr lvl="0"/>
            <a:r>
              <a:rPr lang="de-DE" dirty="0" smtClean="0"/>
              <a:t>Titelmasterformat durch Klicken bearbeiten</a:t>
            </a:r>
          </a:p>
        </p:txBody>
      </p:sp>
      <p:sp>
        <p:nvSpPr>
          <p:cNvPr id="2" name="Rectangle 3"/>
          <p:cNvSpPr>
            <a:spLocks noGrp="1" noChangeArrowheads="1"/>
          </p:cNvSpPr>
          <p:nvPr>
            <p:ph type="body" idx="1"/>
            <p:custDataLst>
              <p:tags r:id="rId9"/>
            </p:custDataLst>
          </p:nvPr>
        </p:nvSpPr>
        <p:spPr bwMode="auto">
          <a:xfrm>
            <a:off x="383926" y="1439630"/>
            <a:ext cx="11421797" cy="4630808"/>
          </a:xfrm>
          <a:prstGeom prst="rect">
            <a:avLst/>
          </a:prstGeom>
          <a:noFill/>
          <a:ln w="0">
            <a:noFill/>
            <a:miter lim="800000"/>
            <a:headEnd/>
            <a:tailEnd/>
          </a:ln>
        </p:spPr>
        <p:txBody>
          <a:bodyPr vert="horz" wrap="square" lIns="0" tIns="63500" rIns="0" bIns="0" numCol="1" anchor="t" anchorCtr="0" compatLnSpc="1">
            <a:prstTxWarp prst="textNoShape">
              <a:avLst/>
            </a:prstTxWarp>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5"/>
            <a:r>
              <a:rPr lang="de-DE" dirty="0" smtClean="0"/>
              <a:t>Sechste Ebene</a:t>
            </a:r>
          </a:p>
          <a:p>
            <a:pPr lvl="6"/>
            <a:r>
              <a:rPr lang="de-DE" dirty="0" smtClean="0"/>
              <a:t>Siebte Ebene</a:t>
            </a:r>
          </a:p>
          <a:p>
            <a:pPr lvl="7"/>
            <a:r>
              <a:rPr lang="de-DE" dirty="0" smtClean="0"/>
              <a:t>Achte Ebene</a:t>
            </a:r>
          </a:p>
          <a:p>
            <a:pPr lvl="8"/>
            <a:r>
              <a:rPr lang="de-DE" dirty="0" smtClean="0"/>
              <a:t>Neunte Ebene</a:t>
            </a:r>
          </a:p>
        </p:txBody>
      </p:sp>
      <p:pic>
        <p:nvPicPr>
          <p:cNvPr id="7" name="Grafik 6"/>
          <p:cNvPicPr>
            <a:picLocks/>
          </p:cNvPicPr>
          <p:nvPr userDrawn="1">
            <p:custDataLst>
              <p:tags r:id="rId10"/>
            </p:custDataLst>
          </p:nvPr>
        </p:nvPicPr>
        <p:blipFill>
          <a:blip r:embed="rId12" cstate="print">
            <a:extLst>
              <a:ext uri="{28A0092B-C50C-407E-A947-70E740481C1C}">
                <a14:useLocalDpi xmlns:a14="http://schemas.microsoft.com/office/drawing/2010/main" val="0"/>
              </a:ext>
            </a:extLst>
          </a:blip>
          <a:stretch>
            <a:fillRect/>
          </a:stretch>
        </p:blipFill>
        <p:spPr>
          <a:xfrm>
            <a:off x="10846116" y="6073573"/>
            <a:ext cx="1216730"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6" name="Grafik 5"/>
          <p:cNvPicPr>
            <a:picLocks/>
          </p:cNvPicPr>
          <p:nvPr userDrawn="1">
            <p:custDataLst>
              <p:tags r:id="rId11"/>
            </p:custDataLst>
          </p:nvPr>
        </p:nvPicPr>
        <p:blipFill>
          <a:blip r:embed="rId13">
            <a:extLst>
              <a:ext uri="{28A0092B-C50C-407E-A947-70E740481C1C}">
                <a14:useLocalDpi xmlns:a14="http://schemas.microsoft.com/office/drawing/2010/main" val="0"/>
              </a:ext>
            </a:extLst>
          </a:blip>
          <a:stretch>
            <a:fillRect/>
          </a:stretch>
        </p:blipFill>
        <p:spPr>
          <a:xfrm>
            <a:off x="0" y="6714382"/>
            <a:ext cx="12192706"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extLst>
      <p:ext uri="{BB962C8B-B14F-4D97-AF65-F5344CB8AC3E}">
        <p14:creationId xmlns:p14="http://schemas.microsoft.com/office/powerpoint/2010/main" val="145189384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Lst>
  <p:timing>
    <p:tnLst>
      <p:par>
        <p:cTn id="1" dur="indefinite" restart="never" nodeType="tmRoot"/>
      </p:par>
    </p:tnLst>
  </p:timing>
  <p:txStyles>
    <p:titleStyle>
      <a:lvl1pPr algn="l" rtl="0" eaLnBrk="1" fontAlgn="base" hangingPunct="1">
        <a:lnSpc>
          <a:spcPts val="2248"/>
        </a:lnSpc>
        <a:spcBef>
          <a:spcPct val="0"/>
        </a:spcBef>
        <a:spcAft>
          <a:spcPct val="0"/>
        </a:spcAft>
        <a:buFontTx/>
        <a:buNone/>
        <a:defRPr sz="2001" b="0" i="0" u="none">
          <a:solidFill>
            <a:srgbClr val="000000"/>
          </a:solidFill>
          <a:latin typeface="Bosch Office Sans" panose="020B0604020202020204" pitchFamily="34" charset="0"/>
          <a:ea typeface="+mj-ea"/>
          <a:cs typeface="Arial" pitchFamily="34" charset="0"/>
        </a:defRPr>
      </a:lvl1pPr>
      <a:lvl2pPr algn="l" rtl="0" eaLnBrk="1" fontAlgn="base" hangingPunct="1">
        <a:lnSpc>
          <a:spcPct val="111000"/>
        </a:lnSpc>
        <a:spcBef>
          <a:spcPct val="0"/>
        </a:spcBef>
        <a:spcAft>
          <a:spcPct val="0"/>
        </a:spcAft>
        <a:defRPr sz="2025">
          <a:solidFill>
            <a:srgbClr val="000000"/>
          </a:solidFill>
          <a:latin typeface="Bosch Office Sans"/>
        </a:defRPr>
      </a:lvl2pPr>
      <a:lvl3pPr algn="l" rtl="0" eaLnBrk="1" fontAlgn="base" hangingPunct="1">
        <a:lnSpc>
          <a:spcPct val="111000"/>
        </a:lnSpc>
        <a:spcBef>
          <a:spcPct val="0"/>
        </a:spcBef>
        <a:spcAft>
          <a:spcPct val="0"/>
        </a:spcAft>
        <a:defRPr sz="2025">
          <a:solidFill>
            <a:srgbClr val="000000"/>
          </a:solidFill>
          <a:latin typeface="Bosch Office Sans"/>
        </a:defRPr>
      </a:lvl3pPr>
      <a:lvl4pPr algn="l" rtl="0" eaLnBrk="1" fontAlgn="base" hangingPunct="1">
        <a:lnSpc>
          <a:spcPct val="111000"/>
        </a:lnSpc>
        <a:spcBef>
          <a:spcPct val="0"/>
        </a:spcBef>
        <a:spcAft>
          <a:spcPct val="0"/>
        </a:spcAft>
        <a:defRPr sz="2025">
          <a:solidFill>
            <a:srgbClr val="000000"/>
          </a:solidFill>
          <a:latin typeface="Bosch Office Sans"/>
        </a:defRPr>
      </a:lvl4pPr>
      <a:lvl5pPr algn="l" rtl="0" eaLnBrk="1" fontAlgn="base" hangingPunct="1">
        <a:lnSpc>
          <a:spcPct val="111000"/>
        </a:lnSpc>
        <a:spcBef>
          <a:spcPct val="0"/>
        </a:spcBef>
        <a:spcAft>
          <a:spcPct val="0"/>
        </a:spcAft>
        <a:defRPr sz="2025">
          <a:solidFill>
            <a:srgbClr val="000000"/>
          </a:solidFill>
          <a:latin typeface="Bosch Office Sans"/>
        </a:defRPr>
      </a:lvl5pPr>
      <a:lvl6pPr marL="342767" algn="l" rtl="0" eaLnBrk="1" fontAlgn="base" hangingPunct="1">
        <a:lnSpc>
          <a:spcPct val="111000"/>
        </a:lnSpc>
        <a:spcBef>
          <a:spcPct val="0"/>
        </a:spcBef>
        <a:spcAft>
          <a:spcPct val="0"/>
        </a:spcAft>
        <a:defRPr sz="2025">
          <a:solidFill>
            <a:srgbClr val="000000"/>
          </a:solidFill>
          <a:latin typeface="Bosch Office Sans"/>
        </a:defRPr>
      </a:lvl6pPr>
      <a:lvl7pPr marL="685533" algn="l" rtl="0" eaLnBrk="1" fontAlgn="base" hangingPunct="1">
        <a:lnSpc>
          <a:spcPct val="111000"/>
        </a:lnSpc>
        <a:spcBef>
          <a:spcPct val="0"/>
        </a:spcBef>
        <a:spcAft>
          <a:spcPct val="0"/>
        </a:spcAft>
        <a:defRPr sz="2025">
          <a:solidFill>
            <a:srgbClr val="000000"/>
          </a:solidFill>
          <a:latin typeface="Bosch Office Sans"/>
        </a:defRPr>
      </a:lvl7pPr>
      <a:lvl8pPr marL="1028298" algn="l" rtl="0" eaLnBrk="1" fontAlgn="base" hangingPunct="1">
        <a:lnSpc>
          <a:spcPct val="111000"/>
        </a:lnSpc>
        <a:spcBef>
          <a:spcPct val="0"/>
        </a:spcBef>
        <a:spcAft>
          <a:spcPct val="0"/>
        </a:spcAft>
        <a:defRPr sz="2025">
          <a:solidFill>
            <a:srgbClr val="000000"/>
          </a:solidFill>
          <a:latin typeface="Bosch Office Sans"/>
        </a:defRPr>
      </a:lvl8pPr>
      <a:lvl9pPr marL="1371065" algn="l" rtl="0" eaLnBrk="1" fontAlgn="base" hangingPunct="1">
        <a:lnSpc>
          <a:spcPct val="111000"/>
        </a:lnSpc>
        <a:spcBef>
          <a:spcPct val="0"/>
        </a:spcBef>
        <a:spcAft>
          <a:spcPct val="0"/>
        </a:spcAft>
        <a:defRPr sz="2025">
          <a:solidFill>
            <a:srgbClr val="000000"/>
          </a:solidFill>
          <a:latin typeface="Bosch Office Sans"/>
        </a:defRPr>
      </a:lvl9pPr>
    </p:titleStyle>
    <p:bodyStyle>
      <a:lvl1pPr marL="279473" indent="-279473" algn="l" rtl="0" eaLnBrk="1" fontAlgn="base" hangingPunct="1">
        <a:lnSpc>
          <a:spcPct val="107000"/>
        </a:lnSpc>
        <a:spcBef>
          <a:spcPts val="556"/>
        </a:spcBef>
        <a:spcAft>
          <a:spcPct val="0"/>
        </a:spcAft>
        <a:buClrTx/>
        <a:buSzPct val="100000"/>
        <a:buFont typeface="Wingdings 3" panose="05040102010807070707" pitchFamily="18" charset="2"/>
        <a:buChar char=""/>
        <a:defRPr sz="2001" b="0" i="0" u="none">
          <a:solidFill>
            <a:schemeClr val="tx1"/>
          </a:solidFill>
          <a:latin typeface="Bosch Office Sans" panose="020B0604020202020204" pitchFamily="34" charset="0"/>
          <a:ea typeface="+mn-ea"/>
          <a:cs typeface="Arial" pitchFamily="34" charset="0"/>
        </a:defRPr>
      </a:lvl1pPr>
      <a:lvl2pPr marL="564591" indent="-304879" algn="l" rtl="0" eaLnBrk="1" fontAlgn="base" hangingPunct="1">
        <a:lnSpc>
          <a:spcPct val="103000"/>
        </a:lnSpc>
        <a:spcBef>
          <a:spcPts val="556"/>
        </a:spcBef>
        <a:spcAft>
          <a:spcPct val="0"/>
        </a:spcAft>
        <a:buClrTx/>
        <a:buSzPct val="100000"/>
        <a:buFont typeface="Wingdings 3" panose="05040102010807070707" pitchFamily="18" charset="2"/>
        <a:buChar char=""/>
        <a:defRPr sz="1778" b="0" i="0" u="none">
          <a:solidFill>
            <a:schemeClr val="tx1"/>
          </a:solidFill>
          <a:latin typeface="Bosch Office Sans" panose="020B0604020202020204" pitchFamily="34" charset="0"/>
          <a:cs typeface="Arial" pitchFamily="34" charset="0"/>
        </a:defRPr>
      </a:lvl2pPr>
      <a:lvl3pPr marL="811600" indent="-227248" algn="l" rtl="0" eaLnBrk="1" fontAlgn="base" hangingPunct="1">
        <a:lnSpc>
          <a:spcPct val="102000"/>
        </a:lnSpc>
        <a:spcBef>
          <a:spcPts val="556"/>
        </a:spcBef>
        <a:spcAft>
          <a:spcPct val="0"/>
        </a:spcAft>
        <a:buClrTx/>
        <a:buSzPct val="100000"/>
        <a:buFontTx/>
        <a:buChar char="‒"/>
        <a:defRPr sz="1556" b="0" i="0" u="none">
          <a:solidFill>
            <a:schemeClr val="tx1"/>
          </a:solidFill>
          <a:latin typeface="Bosch Office Sans" panose="020B0604020202020204" pitchFamily="34" charset="0"/>
          <a:cs typeface="Arial" pitchFamily="34" charset="0"/>
        </a:defRPr>
      </a:lvl3pPr>
      <a:lvl4pPr marL="1036025" indent="-204664" algn="l" rtl="0" eaLnBrk="1" fontAlgn="base" hangingPunct="1">
        <a:lnSpc>
          <a:spcPct val="103000"/>
        </a:lnSpc>
        <a:spcBef>
          <a:spcPts val="556"/>
        </a:spcBef>
        <a:spcAft>
          <a:spcPct val="0"/>
        </a:spcAft>
        <a:buClrTx/>
        <a:buSzPct val="100000"/>
        <a:buFontTx/>
        <a:buChar char="‒"/>
        <a:defRPr sz="1445" b="0" i="0" u="none">
          <a:solidFill>
            <a:schemeClr val="tx1"/>
          </a:solidFill>
          <a:latin typeface="Bosch Office Sans" panose="020B0604020202020204" pitchFamily="34" charset="0"/>
          <a:cs typeface="Arial" pitchFamily="34" charset="0"/>
        </a:defRPr>
      </a:lvl4pPr>
      <a:lvl5pPr marL="1036025" indent="-204664" algn="l" rtl="0" eaLnBrk="1" fontAlgn="base" hangingPunct="1">
        <a:lnSpc>
          <a:spcPct val="103000"/>
        </a:lnSpc>
        <a:spcBef>
          <a:spcPts val="556"/>
        </a:spcBef>
        <a:spcAft>
          <a:spcPct val="0"/>
        </a:spcAft>
        <a:buClrTx/>
        <a:buSzPct val="100000"/>
        <a:buFontTx/>
        <a:buChar char="‒"/>
        <a:defRPr sz="1445" b="0" i="0" u="none">
          <a:solidFill>
            <a:schemeClr val="tx1"/>
          </a:solidFill>
          <a:latin typeface="Bosch Office Sans" panose="020B0604020202020204" pitchFamily="34" charset="0"/>
          <a:cs typeface="Arial" pitchFamily="34" charset="0"/>
        </a:defRPr>
      </a:lvl5pPr>
      <a:lvl6pPr marL="1036025" indent="-204664" algn="l" rtl="0" eaLnBrk="1" fontAlgn="base" hangingPunct="1">
        <a:lnSpc>
          <a:spcPct val="103000"/>
        </a:lnSpc>
        <a:spcBef>
          <a:spcPts val="556"/>
        </a:spcBef>
        <a:spcAft>
          <a:spcPct val="0"/>
        </a:spcAft>
        <a:buClrTx/>
        <a:buSzPct val="100000"/>
        <a:buFontTx/>
        <a:buChar char="‒"/>
        <a:defRPr sz="1445" b="0" i="0" u="none">
          <a:solidFill>
            <a:schemeClr val="tx1"/>
          </a:solidFill>
          <a:latin typeface="Bosch Office Sans" panose="020B0604020202020204" pitchFamily="34" charset="0"/>
          <a:cs typeface="Arial" pitchFamily="34" charset="0"/>
        </a:defRPr>
      </a:lvl6pPr>
      <a:lvl7pPr marL="1036025" indent="-204664" algn="l" rtl="0" eaLnBrk="1" fontAlgn="base" hangingPunct="1">
        <a:lnSpc>
          <a:spcPct val="103000"/>
        </a:lnSpc>
        <a:spcBef>
          <a:spcPts val="556"/>
        </a:spcBef>
        <a:spcAft>
          <a:spcPct val="0"/>
        </a:spcAft>
        <a:buClrTx/>
        <a:buSzPct val="100000"/>
        <a:buFontTx/>
        <a:buChar char="‒"/>
        <a:defRPr sz="1445" b="0" i="0" u="none">
          <a:solidFill>
            <a:schemeClr val="tx1"/>
          </a:solidFill>
          <a:latin typeface="Bosch Office Sans" panose="020B0604020202020204" pitchFamily="34" charset="0"/>
          <a:cs typeface="Arial" pitchFamily="34" charset="0"/>
        </a:defRPr>
      </a:lvl7pPr>
      <a:lvl8pPr marL="1036025" indent="-204664" algn="l" rtl="0" eaLnBrk="1" fontAlgn="base" hangingPunct="1">
        <a:lnSpc>
          <a:spcPct val="103000"/>
        </a:lnSpc>
        <a:spcBef>
          <a:spcPts val="556"/>
        </a:spcBef>
        <a:spcAft>
          <a:spcPct val="0"/>
        </a:spcAft>
        <a:buClrTx/>
        <a:buSzPct val="100000"/>
        <a:buFontTx/>
        <a:buChar char="‒"/>
        <a:defRPr sz="1445" b="0" i="0" u="none">
          <a:solidFill>
            <a:schemeClr val="tx1"/>
          </a:solidFill>
          <a:latin typeface="Bosch Office Sans" panose="020B0604020202020204" pitchFamily="34" charset="0"/>
          <a:cs typeface="Arial" pitchFamily="34" charset="0"/>
        </a:defRPr>
      </a:lvl8pPr>
      <a:lvl9pPr marL="1036025" indent="-204664" algn="l" rtl="0" eaLnBrk="1" fontAlgn="base" hangingPunct="1">
        <a:lnSpc>
          <a:spcPct val="103000"/>
        </a:lnSpc>
        <a:spcBef>
          <a:spcPts val="556"/>
        </a:spcBef>
        <a:spcAft>
          <a:spcPct val="0"/>
        </a:spcAft>
        <a:buClrTx/>
        <a:buSzPct val="100000"/>
        <a:buFontTx/>
        <a:buChar char="‒"/>
        <a:defRPr sz="1445" b="0" i="0" u="none">
          <a:solidFill>
            <a:schemeClr val="tx1"/>
          </a:solidFill>
          <a:latin typeface="Bosch Office Sans" panose="020B0604020202020204" pitchFamily="34" charset="0"/>
          <a:cs typeface="Arial" pitchFamily="34" charset="0"/>
        </a:defRPr>
      </a:lvl9pPr>
    </p:bodyStyle>
    <p:otherStyle>
      <a:defPPr>
        <a:defRPr lang="de-DE"/>
      </a:defPPr>
      <a:lvl1pPr marL="0" algn="l" defTabSz="685533" rtl="0" eaLnBrk="1" latinLnBrk="0" hangingPunct="1">
        <a:defRPr sz="1349" kern="1200">
          <a:solidFill>
            <a:schemeClr val="tx1"/>
          </a:solidFill>
          <a:latin typeface="+mn-lt"/>
          <a:ea typeface="+mn-ea"/>
          <a:cs typeface="+mn-cs"/>
        </a:defRPr>
      </a:lvl1pPr>
      <a:lvl2pPr marL="342767" algn="l" defTabSz="685533" rtl="0" eaLnBrk="1" latinLnBrk="0" hangingPunct="1">
        <a:defRPr sz="1349" kern="1200">
          <a:solidFill>
            <a:schemeClr val="tx1"/>
          </a:solidFill>
          <a:latin typeface="+mn-lt"/>
          <a:ea typeface="+mn-ea"/>
          <a:cs typeface="+mn-cs"/>
        </a:defRPr>
      </a:lvl2pPr>
      <a:lvl3pPr marL="685533" algn="l" defTabSz="685533" rtl="0" eaLnBrk="1" latinLnBrk="0" hangingPunct="1">
        <a:defRPr sz="1349" kern="1200">
          <a:solidFill>
            <a:schemeClr val="tx1"/>
          </a:solidFill>
          <a:latin typeface="+mn-lt"/>
          <a:ea typeface="+mn-ea"/>
          <a:cs typeface="+mn-cs"/>
        </a:defRPr>
      </a:lvl3pPr>
      <a:lvl4pPr marL="1028298" algn="l" defTabSz="685533" rtl="0" eaLnBrk="1" latinLnBrk="0" hangingPunct="1">
        <a:defRPr sz="1349" kern="1200">
          <a:solidFill>
            <a:schemeClr val="tx1"/>
          </a:solidFill>
          <a:latin typeface="+mn-lt"/>
          <a:ea typeface="+mn-ea"/>
          <a:cs typeface="+mn-cs"/>
        </a:defRPr>
      </a:lvl4pPr>
      <a:lvl5pPr marL="1371065" algn="l" defTabSz="685533" rtl="0" eaLnBrk="1" latinLnBrk="0" hangingPunct="1">
        <a:defRPr sz="1349" kern="1200">
          <a:solidFill>
            <a:schemeClr val="tx1"/>
          </a:solidFill>
          <a:latin typeface="+mn-lt"/>
          <a:ea typeface="+mn-ea"/>
          <a:cs typeface="+mn-cs"/>
        </a:defRPr>
      </a:lvl5pPr>
      <a:lvl6pPr marL="1713831" algn="l" defTabSz="685533" rtl="0" eaLnBrk="1" latinLnBrk="0" hangingPunct="1">
        <a:defRPr sz="1349" kern="1200">
          <a:solidFill>
            <a:schemeClr val="tx1"/>
          </a:solidFill>
          <a:latin typeface="+mn-lt"/>
          <a:ea typeface="+mn-ea"/>
          <a:cs typeface="+mn-cs"/>
        </a:defRPr>
      </a:lvl6pPr>
      <a:lvl7pPr marL="2056597" algn="l" defTabSz="685533" rtl="0" eaLnBrk="1" latinLnBrk="0" hangingPunct="1">
        <a:defRPr sz="1349" kern="1200">
          <a:solidFill>
            <a:schemeClr val="tx1"/>
          </a:solidFill>
          <a:latin typeface="+mn-lt"/>
          <a:ea typeface="+mn-ea"/>
          <a:cs typeface="+mn-cs"/>
        </a:defRPr>
      </a:lvl7pPr>
      <a:lvl8pPr marL="2399363" algn="l" defTabSz="685533" rtl="0" eaLnBrk="1" latinLnBrk="0" hangingPunct="1">
        <a:defRPr sz="1349" kern="1200">
          <a:solidFill>
            <a:schemeClr val="tx1"/>
          </a:solidFill>
          <a:latin typeface="+mn-lt"/>
          <a:ea typeface="+mn-ea"/>
          <a:cs typeface="+mn-cs"/>
        </a:defRPr>
      </a:lvl8pPr>
      <a:lvl9pPr marL="2742128" algn="l" defTabSz="685533"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4.png"/><Relationship Id="rId5" Type="http://schemas.openxmlformats.org/officeDocument/2006/relationships/tags" Target="../tags/tag11.xml"/><Relationship Id="rId10" Type="http://schemas.openxmlformats.org/officeDocument/2006/relationships/image" Target="../media/image1.emf"/><Relationship Id="rId4" Type="http://schemas.openxmlformats.org/officeDocument/2006/relationships/tags" Target="../tags/tag10.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experience.sap.com/fiori-guidelines" TargetMode="External"/><Relationship Id="rId1" Type="http://schemas.openxmlformats.org/officeDocument/2006/relationships/slideLayout" Target="../slideLayouts/slideLayout12.xml"/><Relationship Id="rId4" Type="http://schemas.openxmlformats.org/officeDocument/2006/relationships/hyperlink" Target="https://experience.sap.com/fiori-design-web/"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1.w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hyperlink" Target="https://www.youtube.com/watch?v=Io9HfoVkGVU&amp;feature=youtu.be" TargetMode="Externa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16.xml"/><Relationship Id="rId7" Type="http://schemas.openxmlformats.org/officeDocument/2006/relationships/slideLayout" Target="../slideLayouts/slideLayout15.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s>
</file>

<file path=ppt/slides/_rels/slide20.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tags" Target="../tags/tag56.xml"/><Relationship Id="rId18" Type="http://schemas.openxmlformats.org/officeDocument/2006/relationships/tags" Target="../tags/tag61.xml"/><Relationship Id="rId26" Type="http://schemas.openxmlformats.org/officeDocument/2006/relationships/slideLayout" Target="../slideLayouts/slideLayout2.xml"/><Relationship Id="rId3" Type="http://schemas.openxmlformats.org/officeDocument/2006/relationships/tags" Target="../tags/tag46.xml"/><Relationship Id="rId21" Type="http://schemas.openxmlformats.org/officeDocument/2006/relationships/tags" Target="../tags/tag64.xml"/><Relationship Id="rId7" Type="http://schemas.openxmlformats.org/officeDocument/2006/relationships/tags" Target="../tags/tag50.xml"/><Relationship Id="rId12" Type="http://schemas.openxmlformats.org/officeDocument/2006/relationships/tags" Target="../tags/tag55.xml"/><Relationship Id="rId17" Type="http://schemas.openxmlformats.org/officeDocument/2006/relationships/tags" Target="../tags/tag60.xml"/><Relationship Id="rId25" Type="http://schemas.openxmlformats.org/officeDocument/2006/relationships/tags" Target="../tags/tag68.xml"/><Relationship Id="rId2" Type="http://schemas.openxmlformats.org/officeDocument/2006/relationships/tags" Target="../tags/tag45.xml"/><Relationship Id="rId16" Type="http://schemas.openxmlformats.org/officeDocument/2006/relationships/tags" Target="../tags/tag59.xml"/><Relationship Id="rId20" Type="http://schemas.openxmlformats.org/officeDocument/2006/relationships/tags" Target="../tags/tag63.xml"/><Relationship Id="rId29" Type="http://schemas.openxmlformats.org/officeDocument/2006/relationships/image" Target="../media/image46.png"/><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24" Type="http://schemas.openxmlformats.org/officeDocument/2006/relationships/tags" Target="../tags/tag67.xml"/><Relationship Id="rId5" Type="http://schemas.openxmlformats.org/officeDocument/2006/relationships/tags" Target="../tags/tag48.xml"/><Relationship Id="rId15" Type="http://schemas.openxmlformats.org/officeDocument/2006/relationships/tags" Target="../tags/tag58.xml"/><Relationship Id="rId23" Type="http://schemas.openxmlformats.org/officeDocument/2006/relationships/tags" Target="../tags/tag66.xml"/><Relationship Id="rId28" Type="http://schemas.openxmlformats.org/officeDocument/2006/relationships/image" Target="../media/image45.png"/><Relationship Id="rId10" Type="http://schemas.openxmlformats.org/officeDocument/2006/relationships/tags" Target="../tags/tag53.xml"/><Relationship Id="rId19" Type="http://schemas.openxmlformats.org/officeDocument/2006/relationships/tags" Target="../tags/tag62.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tags" Target="../tags/tag57.xml"/><Relationship Id="rId22" Type="http://schemas.openxmlformats.org/officeDocument/2006/relationships/tags" Target="../tags/tag65.xml"/><Relationship Id="rId27" Type="http://schemas.openxmlformats.org/officeDocument/2006/relationships/image" Target="../media/image44.png"/><Relationship Id="rId30"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videos.cdn.sap.com/vod/2015/ext/what-is-a-good-user-experience.mp4"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ux.wdf.sap.corp/fiori-design-web/list-report-floorplan-sap-fiori-element/" TargetMode="External"/><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ux.wdf.sap.corp/fiori-design-web/list-report-floorplan-sap-fiori-elemen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ux.wdf.sap.corp/fiori-design-web/full-screen/" TargetMode="External"/><Relationship Id="rId2" Type="http://schemas.openxmlformats.org/officeDocument/2006/relationships/image" Target="../media/image60.png"/><Relationship Id="rId1" Type="http://schemas.openxmlformats.org/officeDocument/2006/relationships/slideLayout" Target="../slideLayouts/slideLayout12.xml"/><Relationship Id="rId4" Type="http://schemas.openxmlformats.org/officeDocument/2006/relationships/hyperlink" Target="https://ux.wdf.sap.corp/fiori-design-web/split-screen/"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ux.wdf.sap.corp/fiori-design-web/object-page/" TargetMode="External"/><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videos.cdn.sap.com/vod/2015/ext/what-is-sap-fiori.mp4" TargetMode="External"/><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help.sap.com/saphelp_uiaddon10/helpdata/en/4b/601d69a4874a7fb1353d9d5e01d97e/frameset.ht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help.sap.com/saphelp_uiaddon10/helpdata/en/4b/601d69a4874a7fb1353d9d5e01d97e/frameset.ht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hyperlink" Target="https://www.sap.com/community/" TargetMode="External"/><Relationship Id="rId2" Type="http://schemas.openxmlformats.org/officeDocument/2006/relationships/hyperlink" Target="https://experience.sap.com/" TargetMode="External"/><Relationship Id="rId1" Type="http://schemas.openxmlformats.org/officeDocument/2006/relationships/slideLayout" Target="../slideLayouts/slideLayout12.xml"/><Relationship Id="rId5" Type="http://schemas.openxmlformats.org/officeDocument/2006/relationships/hyperlink" Target="https://experience.sap.com/fiori-design-web/" TargetMode="External"/><Relationship Id="rId4" Type="http://schemas.openxmlformats.org/officeDocument/2006/relationships/hyperlink" Target="https://connect.bosch.com/communities/service/html/communitystart?communityUuid=869bc3f5-5b8a-4c13-9089-55374cd632ca&amp;successMessage=confirm.requesttojoin"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sapfioritrial.com/" TargetMode="External"/><Relationship Id="rId2" Type="http://schemas.openxmlformats.org/officeDocument/2006/relationships/hyperlink" Target="https://fioriappslibrary.hana.ondemand.com/sap/fix/externalViewer/" TargetMode="External"/><Relationship Id="rId1" Type="http://schemas.openxmlformats.org/officeDocument/2006/relationships/slideLayout" Target="../slideLayouts/slideLayout12.xml"/><Relationship Id="rId5" Type="http://schemas.openxmlformats.org/officeDocument/2006/relationships/hyperlink" Target="https://experience.sap.com/fiori-design-web/downloads/" TargetMode="External"/><Relationship Id="rId4" Type="http://schemas.openxmlformats.org/officeDocument/2006/relationships/hyperlink" Target="https://sapui5.netweaver.ondemand.com/sdk/explored.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tags" Target="../tags/tag37.xml"/><Relationship Id="rId26" Type="http://schemas.openxmlformats.org/officeDocument/2006/relationships/image" Target="../media/image8.png"/><Relationship Id="rId3" Type="http://schemas.openxmlformats.org/officeDocument/2006/relationships/tags" Target="../tags/tag22.xml"/><Relationship Id="rId21" Type="http://schemas.openxmlformats.org/officeDocument/2006/relationships/tags" Target="../tags/tag40.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5" Type="http://schemas.openxmlformats.org/officeDocument/2006/relationships/slideLayout" Target="../slideLayouts/slideLayout2.xml"/><Relationship Id="rId2" Type="http://schemas.openxmlformats.org/officeDocument/2006/relationships/tags" Target="../tags/tag21.xml"/><Relationship Id="rId16" Type="http://schemas.openxmlformats.org/officeDocument/2006/relationships/tags" Target="../tags/tag35.xml"/><Relationship Id="rId20" Type="http://schemas.openxmlformats.org/officeDocument/2006/relationships/tags" Target="../tags/tag39.xml"/><Relationship Id="rId29" Type="http://schemas.openxmlformats.org/officeDocument/2006/relationships/image" Target="../media/image10.png"/><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24" Type="http://schemas.openxmlformats.org/officeDocument/2006/relationships/tags" Target="../tags/tag43.xml"/><Relationship Id="rId5" Type="http://schemas.openxmlformats.org/officeDocument/2006/relationships/tags" Target="../tags/tag24.xml"/><Relationship Id="rId15" Type="http://schemas.openxmlformats.org/officeDocument/2006/relationships/tags" Target="../tags/tag34.xml"/><Relationship Id="rId23" Type="http://schemas.openxmlformats.org/officeDocument/2006/relationships/tags" Target="../tags/tag42.xml"/><Relationship Id="rId28" Type="http://schemas.openxmlformats.org/officeDocument/2006/relationships/image" Target="../media/image9.png"/><Relationship Id="rId10" Type="http://schemas.openxmlformats.org/officeDocument/2006/relationships/tags" Target="../tags/tag29.xml"/><Relationship Id="rId19" Type="http://schemas.openxmlformats.org/officeDocument/2006/relationships/tags" Target="../tags/tag38.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 Id="rId22" Type="http://schemas.openxmlformats.org/officeDocument/2006/relationships/tags" Target="../tags/tag41.xml"/><Relationship Id="rId27" Type="http://schemas.openxmlformats.org/officeDocument/2006/relationships/hyperlink" Target="https://fioriappslibrary.hana.ondemand.com/sap/fix/externalViewe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hidden="1"/>
          <p:cNvSpPr>
            <a:spLocks noGrp="1"/>
          </p:cNvSpPr>
          <p:nvPr>
            <p:ph type="subTitle" idx="1"/>
            <p:custDataLst>
              <p:tags r:id="rId2"/>
            </p:custDataLst>
          </p:nvPr>
        </p:nvSpPr>
        <p:spPr>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numCol="1" anchor="t" anchorCtr="0" compatLnSpc="1">
            <a:prstTxWarp prst="textNoShape">
              <a:avLst/>
            </a:prstTxWarp>
            <a:noAutofit/>
          </a:bodyPr>
          <a:lstStyle/>
          <a:p>
            <a:endParaRPr lang="de-DE">
              <a:solidFill>
                <a:srgbClr val="000000"/>
              </a:solidFill>
            </a:endParaRPr>
          </a:p>
        </p:txBody>
      </p:sp>
      <p:sp>
        <p:nvSpPr>
          <p:cNvPr id="2" name="Titel 1"/>
          <p:cNvSpPr>
            <a:spLocks noGrp="1"/>
          </p:cNvSpPr>
          <p:nvPr>
            <p:ph type="ctrTitle"/>
            <p:custDataLst>
              <p:tags r:id="rId3"/>
            </p:custDataLst>
          </p:nvPr>
        </p:nvSpPr>
        <p:spPr>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rmAutofit/>
          </a:bodyPr>
          <a:lstStyle/>
          <a:p>
            <a:r>
              <a:rPr lang="de-DE" dirty="0"/>
              <a:t>Fiori@Bosch</a:t>
            </a:r>
          </a:p>
        </p:txBody>
      </p:sp>
      <p:pic>
        <p:nvPicPr>
          <p:cNvPr id="9" name="Grafik 8"/>
          <p:cNvPicPr>
            <a:picLocks/>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96" y="0"/>
            <a:ext cx="12192314"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8" name="Grafik 7"/>
          <p:cNvPicPr>
            <a:picLocks/>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7" name="Grafik 6"/>
          <p:cNvPicPr>
            <a:picLocks/>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12048540" y="0"/>
            <a:ext cx="143970"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10" name="Titel 1_"/>
          <p:cNvSpPr txBox="1">
            <a:spLocks/>
          </p:cNvSpPr>
          <p:nvPr>
            <p:custDataLst>
              <p:tags r:id="rId7"/>
            </p:custDataLst>
          </p:nvPr>
        </p:nvSpPr>
        <p:spPr bwMode="auto">
          <a:xfrm>
            <a:off x="457514" y="457319"/>
            <a:ext cx="10972800" cy="1759108"/>
          </a:xfrm>
          <a:prstGeom prst="rect">
            <a:avLst/>
          </a:prstGeom>
          <a:solidFill>
            <a:scrgbClr r="0" g="0" b="0">
              <a:alpha val="0"/>
            </a:scrgbClr>
          </a:solidFill>
          <a:ln w="0">
            <a:noFill/>
            <a:miter lim="800000"/>
            <a:headEnd/>
            <a:tailEnd/>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rmAutofit/>
          </a:bodyPr>
          <a:lstStyle>
            <a:lvl1pPr algn="l" rtl="0" eaLnBrk="1" fontAlgn="base" hangingPunct="1">
              <a:lnSpc>
                <a:spcPct val="90000"/>
              </a:lnSpc>
              <a:spcBef>
                <a:spcPts val="0"/>
              </a:spcBef>
              <a:spcAft>
                <a:spcPts val="0"/>
              </a:spcAft>
              <a:buFontTx/>
              <a:buNone/>
              <a:defRPr sz="8000" b="0" i="0" u="none" cap="all" spc="0">
                <a:solidFill>
                  <a:srgbClr val="FFFFFF"/>
                </a:solidFill>
                <a:latin typeface="Bosch Office Sans" panose="020B0604020202020204" pitchFamily="34" charset="0"/>
                <a:ea typeface="+mj-ea"/>
                <a:cs typeface="Arial" pitchFamily="34" charset="0"/>
              </a:defRPr>
            </a:lvl1pPr>
            <a:lvl2pPr algn="l" rtl="0" eaLnBrk="1" fontAlgn="base" hangingPunct="1">
              <a:lnSpc>
                <a:spcPct val="111000"/>
              </a:lnSpc>
              <a:spcBef>
                <a:spcPct val="0"/>
              </a:spcBef>
              <a:spcAft>
                <a:spcPct val="0"/>
              </a:spcAft>
              <a:defRPr sz="1822">
                <a:solidFill>
                  <a:srgbClr val="000000"/>
                </a:solidFill>
                <a:latin typeface="Bosch Office Sans"/>
              </a:defRPr>
            </a:lvl2pPr>
            <a:lvl3pPr algn="l" rtl="0" eaLnBrk="1" fontAlgn="base" hangingPunct="1">
              <a:lnSpc>
                <a:spcPct val="111000"/>
              </a:lnSpc>
              <a:spcBef>
                <a:spcPct val="0"/>
              </a:spcBef>
              <a:spcAft>
                <a:spcPct val="0"/>
              </a:spcAft>
              <a:defRPr sz="1822">
                <a:solidFill>
                  <a:srgbClr val="000000"/>
                </a:solidFill>
                <a:latin typeface="Bosch Office Sans"/>
              </a:defRPr>
            </a:lvl3pPr>
            <a:lvl4pPr algn="l" rtl="0" eaLnBrk="1" fontAlgn="base" hangingPunct="1">
              <a:lnSpc>
                <a:spcPct val="111000"/>
              </a:lnSpc>
              <a:spcBef>
                <a:spcPct val="0"/>
              </a:spcBef>
              <a:spcAft>
                <a:spcPct val="0"/>
              </a:spcAft>
              <a:defRPr sz="1822">
                <a:solidFill>
                  <a:srgbClr val="000000"/>
                </a:solidFill>
                <a:latin typeface="Bosch Office Sans"/>
              </a:defRPr>
            </a:lvl4pPr>
            <a:lvl5pPr algn="l" rtl="0" eaLnBrk="1" fontAlgn="base" hangingPunct="1">
              <a:lnSpc>
                <a:spcPct val="111000"/>
              </a:lnSpc>
              <a:spcBef>
                <a:spcPct val="0"/>
              </a:spcBef>
              <a:spcAft>
                <a:spcPct val="0"/>
              </a:spcAft>
              <a:defRPr sz="1822">
                <a:solidFill>
                  <a:srgbClr val="000000"/>
                </a:solidFill>
                <a:latin typeface="Bosch Office Sans"/>
              </a:defRPr>
            </a:lvl5pPr>
            <a:lvl6pPr marL="308410" algn="l" rtl="0" eaLnBrk="1" fontAlgn="base" hangingPunct="1">
              <a:lnSpc>
                <a:spcPct val="111000"/>
              </a:lnSpc>
              <a:spcBef>
                <a:spcPct val="0"/>
              </a:spcBef>
              <a:spcAft>
                <a:spcPct val="0"/>
              </a:spcAft>
              <a:defRPr sz="1822">
                <a:solidFill>
                  <a:srgbClr val="000000"/>
                </a:solidFill>
                <a:latin typeface="Bosch Office Sans"/>
              </a:defRPr>
            </a:lvl6pPr>
            <a:lvl7pPr marL="616819" algn="l" rtl="0" eaLnBrk="1" fontAlgn="base" hangingPunct="1">
              <a:lnSpc>
                <a:spcPct val="111000"/>
              </a:lnSpc>
              <a:spcBef>
                <a:spcPct val="0"/>
              </a:spcBef>
              <a:spcAft>
                <a:spcPct val="0"/>
              </a:spcAft>
              <a:defRPr sz="1822">
                <a:solidFill>
                  <a:srgbClr val="000000"/>
                </a:solidFill>
                <a:latin typeface="Bosch Office Sans"/>
              </a:defRPr>
            </a:lvl7pPr>
            <a:lvl8pPr marL="925228" algn="l" rtl="0" eaLnBrk="1" fontAlgn="base" hangingPunct="1">
              <a:lnSpc>
                <a:spcPct val="111000"/>
              </a:lnSpc>
              <a:spcBef>
                <a:spcPct val="0"/>
              </a:spcBef>
              <a:spcAft>
                <a:spcPct val="0"/>
              </a:spcAft>
              <a:defRPr sz="1822">
                <a:solidFill>
                  <a:srgbClr val="000000"/>
                </a:solidFill>
                <a:latin typeface="Bosch Office Sans"/>
              </a:defRPr>
            </a:lvl8pPr>
            <a:lvl9pPr marL="1233638" algn="l" rtl="0" eaLnBrk="1" fontAlgn="base" hangingPunct="1">
              <a:lnSpc>
                <a:spcPct val="111000"/>
              </a:lnSpc>
              <a:spcBef>
                <a:spcPct val="0"/>
              </a:spcBef>
              <a:spcAft>
                <a:spcPct val="0"/>
              </a:spcAft>
              <a:defRPr sz="1822">
                <a:solidFill>
                  <a:srgbClr val="000000"/>
                </a:solidFill>
                <a:latin typeface="Bosch Office Sans"/>
              </a:defRPr>
            </a:lvl9pPr>
          </a:lstStyle>
          <a:p>
            <a:pPr defTabSz="1016264"/>
            <a:r>
              <a:rPr lang="de-DE" sz="8891" kern="0" smtClean="0"/>
              <a:t>SAP Fiori</a:t>
            </a:r>
            <a:endParaRPr lang="de-DE" sz="8891" kern="0" dirty="0"/>
          </a:p>
        </p:txBody>
      </p:sp>
      <p:sp>
        <p:nvSpPr>
          <p:cNvPr id="4" name="Rectangle 3"/>
          <p:cNvSpPr/>
          <p:nvPr/>
        </p:nvSpPr>
        <p:spPr>
          <a:xfrm>
            <a:off x="457514" y="1901893"/>
            <a:ext cx="6096000" cy="707630"/>
          </a:xfrm>
          <a:prstGeom prst="rect">
            <a:avLst/>
          </a:prstGeom>
        </p:spPr>
        <p:txBody>
          <a:bodyPr>
            <a:spAutoFit/>
          </a:bodyPr>
          <a:lstStyle/>
          <a:p>
            <a:pPr lvl="0" defTabSz="1088449">
              <a:buClr>
                <a:srgbClr val="4472C4"/>
              </a:buClr>
              <a:buSzPct val="80000"/>
            </a:pPr>
            <a:r>
              <a:rPr lang="en-US" altLang="zh-CN" sz="1999" dirty="0">
                <a:solidFill>
                  <a:schemeClr val="bg1"/>
                </a:solidFill>
                <a:latin typeface="Calibri" panose="020F0502020204030204"/>
              </a:rPr>
              <a:t>Sabrina Li</a:t>
            </a:r>
            <a:r>
              <a:rPr lang="en-US" sz="1999" dirty="0">
                <a:solidFill>
                  <a:schemeClr val="bg1"/>
                </a:solidFill>
                <a:latin typeface="Calibri" panose="020F0502020204030204"/>
              </a:rPr>
              <a:t/>
            </a:r>
            <a:br>
              <a:rPr lang="en-US" sz="1999" dirty="0">
                <a:solidFill>
                  <a:schemeClr val="bg1"/>
                </a:solidFill>
                <a:latin typeface="Calibri" panose="020F0502020204030204"/>
              </a:rPr>
            </a:br>
            <a:r>
              <a:rPr lang="en-US" altLang="zh-CN" sz="1999" dirty="0">
                <a:solidFill>
                  <a:schemeClr val="bg1"/>
                </a:solidFill>
                <a:latin typeface="Calibri" panose="020F0502020204030204"/>
              </a:rPr>
              <a:t>Sep. </a:t>
            </a:r>
            <a:r>
              <a:rPr lang="en-US" sz="1999" dirty="0">
                <a:solidFill>
                  <a:schemeClr val="bg1"/>
                </a:solidFill>
                <a:latin typeface="Calibri" panose="020F0502020204030204"/>
              </a:rPr>
              <a:t> 2017</a:t>
            </a:r>
          </a:p>
        </p:txBody>
      </p:sp>
      <p:sp>
        <p:nvSpPr>
          <p:cNvPr id="11" name="ConfidentialFlag"/>
          <p:cNvSpPr txBox="1"/>
          <p:nvPr/>
        </p:nvSpPr>
        <p:spPr>
          <a:xfrm>
            <a:off x="10782464" y="5573704"/>
            <a:ext cx="1126489" cy="246157"/>
          </a:xfrm>
          <a:prstGeom prst="rect">
            <a:avLst/>
          </a:prstGeom>
          <a:noFill/>
        </p:spPr>
        <p:txBody>
          <a:bodyPr vert="horz" wrap="square" lIns="0" tIns="0" rIns="0" bIns="0" rtlCol="0" anchor="b">
            <a:spAutoFit/>
          </a:bodyPr>
          <a:lstStyle/>
          <a:p>
            <a:pPr marL="0" marR="0" lvl="0" indent="0" algn="r" defTabSz="914126" rtl="0" eaLnBrk="1" fontAlgn="base" latinLnBrk="0" hangingPunct="1">
              <a:lnSpc>
                <a:spcPct val="100000"/>
              </a:lnSpc>
              <a:spcBef>
                <a:spcPts val="600"/>
              </a:spcBef>
              <a:spcAft>
                <a:spcPct val="0"/>
              </a:spcAft>
              <a:buClr>
                <a:srgbClr val="F0AB00"/>
              </a:buClr>
              <a:buSzPct val="80000"/>
              <a:buFontTx/>
              <a:buNone/>
              <a:tabLst/>
              <a:defRPr/>
            </a:pPr>
            <a:r>
              <a:rPr kumimoji="0" lang="en-US" sz="1600" b="0" i="0" u="none" strike="noStrike" kern="0" cap="none" spc="0" normalizeH="0" baseline="0" noProof="0" dirty="0">
                <a:ln>
                  <a:noFill/>
                </a:ln>
                <a:solidFill>
                  <a:schemeClr val="bg1"/>
                </a:solidFill>
                <a:effectLst/>
                <a:uLnTx/>
                <a:uFillTx/>
                <a:latin typeface="Calibri" panose="020F0502020204030204"/>
                <a:ea typeface="Arial Unicode MS" pitchFamily="34" charset="-128"/>
                <a:cs typeface="Arial Unicode MS" pitchFamily="34" charset="-128"/>
              </a:rPr>
              <a:t>Confidential</a:t>
            </a:r>
          </a:p>
        </p:txBody>
      </p:sp>
    </p:spTree>
    <p:custDataLst>
      <p:tags r:id="rId1"/>
    </p:custDataLst>
    <p:extLst>
      <p:ext uri="{BB962C8B-B14F-4D97-AF65-F5344CB8AC3E}">
        <p14:creationId xmlns:p14="http://schemas.microsoft.com/office/powerpoint/2010/main" val="3867106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4000" y="324075"/>
            <a:ext cx="11545200" cy="756175"/>
          </a:xfrm>
        </p:spPr>
        <p:txBody>
          <a:bodyPr vert="horz" lIns="0" tIns="0" rIns="0" bIns="0" rtlCol="0" anchor="ctr" anchorCtr="0">
            <a:normAutofit/>
          </a:bodyPr>
          <a:lstStyle/>
          <a:p>
            <a:pPr lvl="2" algn="l" defTabSz="913749" rtl="0">
              <a:spcBef>
                <a:spcPct val="0"/>
              </a:spcBef>
            </a:pPr>
            <a:r>
              <a:rPr lang="en-US" altLang="ja-JP" sz="2400" b="1" kern="1200" dirty="0">
                <a:solidFill>
                  <a:schemeClr val="accent2"/>
                </a:solidFill>
                <a:latin typeface="+mj-lt"/>
                <a:ea typeface="+mj-ea"/>
                <a:cs typeface="Helvetica"/>
              </a:rPr>
              <a:t>SAP Fiori UX Design Principles</a:t>
            </a:r>
            <a:r>
              <a:rPr lang="en-US" sz="2400" b="1" kern="1200" dirty="0">
                <a:solidFill>
                  <a:schemeClr val="accent2"/>
                </a:solidFill>
                <a:latin typeface="+mj-lt"/>
                <a:ea typeface="+mj-ea"/>
                <a:cs typeface="Helvetica"/>
              </a:rPr>
              <a:t/>
            </a:r>
            <a:br>
              <a:rPr lang="en-US" sz="2400" b="1" kern="1200" dirty="0">
                <a:solidFill>
                  <a:schemeClr val="accent2"/>
                </a:solidFill>
                <a:latin typeface="+mj-lt"/>
                <a:ea typeface="+mj-ea"/>
                <a:cs typeface="Helvetica"/>
              </a:rPr>
            </a:br>
            <a:r>
              <a:rPr lang="en-US" sz="2000" dirty="0">
                <a:solidFill>
                  <a:srgbClr val="666666"/>
                </a:solidFill>
                <a:latin typeface="+mj-lt"/>
                <a:cs typeface="Helvetica"/>
              </a:rPr>
              <a:t>Responsive</a:t>
            </a:r>
            <a:endParaRPr lang="en-US" sz="2000" b="1" kern="1200" dirty="0">
              <a:solidFill>
                <a:schemeClr val="accent2"/>
              </a:solidFill>
              <a:latin typeface="+mj-lt"/>
              <a:ea typeface="+mj-ea"/>
              <a:cs typeface="Helvetica"/>
            </a:endParaRPr>
          </a:p>
        </p:txBody>
      </p:sp>
      <p:sp>
        <p:nvSpPr>
          <p:cNvPr id="5" name="TextBox 4"/>
          <p:cNvSpPr txBox="1"/>
          <p:nvPr/>
        </p:nvSpPr>
        <p:spPr>
          <a:xfrm>
            <a:off x="324465" y="1504335"/>
            <a:ext cx="11557944" cy="375487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200" b="1" kern="0" dirty="0">
                <a:ea typeface="Arial Unicode MS" pitchFamily="34" charset="-128"/>
                <a:cs typeface="Arial Unicode MS" pitchFamily="34" charset="-128"/>
              </a:rPr>
              <a:t>Responsive</a:t>
            </a:r>
          </a:p>
          <a:p>
            <a:pPr fontAlgn="base">
              <a:spcBef>
                <a:spcPts val="600"/>
              </a:spcBef>
              <a:spcAft>
                <a:spcPct val="0"/>
              </a:spcAft>
              <a:buClr>
                <a:srgbClr val="F0AB00"/>
              </a:buClr>
              <a:buSzPct val="80000"/>
            </a:pPr>
            <a:r>
              <a:rPr lang="en-US" sz="3200" b="1" kern="0" dirty="0">
                <a:ea typeface="Arial Unicode MS" pitchFamily="34" charset="-128"/>
                <a:cs typeface="Arial Unicode MS" pitchFamily="34" charset="-128"/>
              </a:rPr>
              <a:t>Support how and where I work</a:t>
            </a:r>
          </a:p>
          <a:p>
            <a:pPr fontAlgn="base">
              <a:spcBef>
                <a:spcPts val="6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lnSpc>
                <a:spcPct val="150000"/>
              </a:lnSpc>
              <a:spcBef>
                <a:spcPts val="600"/>
              </a:spcBef>
              <a:spcAft>
                <a:spcPct val="0"/>
              </a:spcAft>
              <a:buClr>
                <a:srgbClr val="F0AB00"/>
              </a:buClr>
              <a:buSzPct val="80000"/>
            </a:pPr>
            <a:r>
              <a:rPr lang="en-US" sz="2200" kern="0" dirty="0">
                <a:ea typeface="Arial Unicode MS" pitchFamily="34" charset="-128"/>
                <a:cs typeface="Arial Unicode MS" pitchFamily="34" charset="-128"/>
              </a:rPr>
              <a:t>Deliver the best experience on any device use</a:t>
            </a:r>
            <a:r>
              <a:rPr lang="en-US" altLang="zh-CN" sz="2200" kern="0" dirty="0">
                <a:ea typeface="Arial Unicode MS" pitchFamily="34" charset="-128"/>
                <a:cs typeface="Arial Unicode MS" pitchFamily="34" charset="-128"/>
              </a:rPr>
              <a:t>d</a:t>
            </a:r>
            <a:r>
              <a:rPr lang="en-US" sz="2200" kern="0" dirty="0">
                <a:ea typeface="Arial Unicode MS" pitchFamily="34" charset="-128"/>
                <a:cs typeface="Arial Unicode MS" pitchFamily="34" charset="-128"/>
              </a:rPr>
              <a:t>.</a:t>
            </a:r>
          </a:p>
          <a:p>
            <a:pPr fontAlgn="base">
              <a:lnSpc>
                <a:spcPct val="150000"/>
              </a:lnSpc>
              <a:spcBef>
                <a:spcPts val="600"/>
              </a:spcBef>
              <a:spcAft>
                <a:spcPct val="0"/>
              </a:spcAft>
              <a:buClr>
                <a:srgbClr val="F0AB00"/>
              </a:buClr>
              <a:buSzPct val="80000"/>
            </a:pPr>
            <a:r>
              <a:rPr lang="en-US" sz="2200" kern="0" dirty="0">
                <a:ea typeface="Arial Unicode MS" pitchFamily="34" charset="-128"/>
                <a:cs typeface="Arial Unicode MS" pitchFamily="34" charset="-128"/>
              </a:rPr>
              <a:t>Feature smart adaptation where required.</a:t>
            </a:r>
          </a:p>
          <a:p>
            <a:pPr fontAlgn="base">
              <a:lnSpc>
                <a:spcPct val="150000"/>
              </a:lnSpc>
              <a:spcBef>
                <a:spcPts val="600"/>
              </a:spcBef>
              <a:spcAft>
                <a:spcPct val="0"/>
              </a:spcAft>
              <a:buClr>
                <a:srgbClr val="F0AB00"/>
              </a:buClr>
              <a:buSzPct val="80000"/>
            </a:pPr>
            <a:r>
              <a:rPr lang="en-US" sz="2200" kern="0" dirty="0">
                <a:ea typeface="Arial Unicode MS" pitchFamily="34" charset="-128"/>
                <a:cs typeface="Arial Unicode MS" pitchFamily="34" charset="-128"/>
              </a:rPr>
              <a:t>React to who I am and what I do.</a:t>
            </a:r>
          </a:p>
          <a:p>
            <a:pPr fontAlgn="base">
              <a:lnSpc>
                <a:spcPct val="150000"/>
              </a:lnSpc>
              <a:spcBef>
                <a:spcPts val="600"/>
              </a:spcBef>
              <a:spcAft>
                <a:spcPct val="0"/>
              </a:spcAft>
              <a:buClr>
                <a:srgbClr val="F0AB00"/>
              </a:buClr>
              <a:buSzPct val="80000"/>
            </a:pPr>
            <a:r>
              <a:rPr lang="en-US" sz="2200" kern="0" dirty="0">
                <a:ea typeface="Arial Unicode MS" pitchFamily="34" charset="-128"/>
                <a:cs typeface="Arial Unicode MS" pitchFamily="34" charset="-128"/>
              </a:rPr>
              <a:t>Take my point of view. Offer different perspectives within the same page.</a:t>
            </a:r>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8688" y="204990"/>
            <a:ext cx="1005841" cy="982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le 6"/>
          <p:cNvSpPr/>
          <p:nvPr/>
        </p:nvSpPr>
        <p:spPr bwMode="gray">
          <a:xfrm>
            <a:off x="324465" y="5950974"/>
            <a:ext cx="11488993" cy="479323"/>
          </a:xfrm>
          <a:prstGeom prst="roundRect">
            <a:avLst/>
          </a:prstGeom>
          <a:solidFill>
            <a:schemeClr val="bg2">
              <a:lumMod val="90000"/>
            </a:schemeClr>
          </a:solidFill>
          <a:ln w="6350" algn="ctr">
            <a:solidFill>
              <a:schemeClr val="bg2">
                <a:lumMod val="9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1" i="0" u="none" strike="noStrike" kern="0" cap="none" spc="0" normalizeH="0" baseline="0" noProof="0" dirty="0">
                <a:ln>
                  <a:noFill/>
                </a:ln>
                <a:effectLst/>
                <a:uLnTx/>
                <a:uFillTx/>
                <a:ea typeface="Arial Unicode MS" pitchFamily="34" charset="-128"/>
                <a:cs typeface="Arial Unicode MS" pitchFamily="34" charset="-128"/>
              </a:rPr>
              <a:t>“What you need, where you need it.”</a:t>
            </a:r>
          </a:p>
        </p:txBody>
      </p:sp>
    </p:spTree>
    <p:extLst>
      <p:ext uri="{BB962C8B-B14F-4D97-AF65-F5344CB8AC3E}">
        <p14:creationId xmlns:p14="http://schemas.microsoft.com/office/powerpoint/2010/main" val="26690560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324000" y="324075"/>
            <a:ext cx="11545200" cy="756175"/>
          </a:xfrm>
        </p:spPr>
        <p:txBody>
          <a:bodyPr/>
          <a:lstStyle/>
          <a:p>
            <a:r>
              <a:rPr lang="en-US" sz="2400" dirty="0">
                <a:cs typeface="Helvetica"/>
              </a:rPr>
              <a:t>Responsive Web Design</a:t>
            </a:r>
            <a:r>
              <a:rPr lang="en-US" dirty="0">
                <a:cs typeface="Helvetica"/>
              </a:rPr>
              <a:t/>
            </a:r>
            <a:br>
              <a:rPr lang="en-US" dirty="0">
                <a:cs typeface="Helvetica"/>
              </a:rPr>
            </a:br>
            <a:r>
              <a:rPr lang="en-US" sz="2000" b="0" dirty="0">
                <a:cs typeface="Helvetica"/>
              </a:rPr>
              <a:t>Seamless User Experience</a:t>
            </a:r>
            <a:endParaRPr lang="en-US" sz="2000" dirty="0">
              <a:cs typeface="Helvetica"/>
            </a:endParaRPr>
          </a:p>
        </p:txBody>
      </p:sp>
      <p:pic>
        <p:nvPicPr>
          <p:cNvPr id="5"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79329" t="46702" r="1431" b="4400"/>
          <a:stretch/>
        </p:blipFill>
        <p:spPr bwMode="auto">
          <a:xfrm>
            <a:off x="6616702" y="4330700"/>
            <a:ext cx="1778000"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Placeholder 6"/>
          <p:cNvSpPr txBox="1">
            <a:spLocks/>
          </p:cNvSpPr>
          <p:nvPr/>
        </p:nvSpPr>
        <p:spPr bwMode="gray">
          <a:xfrm>
            <a:off x="7901718" y="2700940"/>
            <a:ext cx="3917309" cy="3499992"/>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1200"/>
              </a:spcBef>
              <a:buClr>
                <a:srgbClr val="F0AB00"/>
              </a:buClr>
            </a:pPr>
            <a:r>
              <a:rPr lang="en-US" b="1" dirty="0">
                <a:solidFill>
                  <a:srgbClr val="000000"/>
                </a:solidFill>
                <a:cs typeface="Helvetica"/>
              </a:rPr>
              <a:t>Benefits</a:t>
            </a:r>
            <a:r>
              <a:rPr lang="en-US" dirty="0">
                <a:solidFill>
                  <a:srgbClr val="000000"/>
                </a:solidFill>
                <a:cs typeface="Helvetica"/>
              </a:rPr>
              <a:t> </a:t>
            </a:r>
          </a:p>
          <a:p>
            <a:pPr marL="381040" lvl="1" indent="-381040" fontAlgn="base">
              <a:spcAft>
                <a:spcPts val="600"/>
              </a:spcAft>
              <a:buClr>
                <a:srgbClr val="F0AB00"/>
              </a:buClr>
              <a:buFont typeface="Wingdings" pitchFamily="2" charset="2"/>
              <a:buChar char="Ø"/>
              <a:defRPr/>
            </a:pPr>
            <a:r>
              <a:rPr lang="en-US" sz="1600" dirty="0">
                <a:solidFill>
                  <a:srgbClr val="000000"/>
                </a:solidFill>
                <a:cs typeface="Helvetica"/>
              </a:rPr>
              <a:t>Apps adapt and adjust automatically to the respective screen size based on the users device</a:t>
            </a:r>
          </a:p>
          <a:p>
            <a:pPr marL="381040" lvl="1" indent="-381040" fontAlgn="base">
              <a:spcAft>
                <a:spcPts val="600"/>
              </a:spcAft>
              <a:buClr>
                <a:srgbClr val="F0AB00"/>
              </a:buClr>
              <a:buFont typeface="Wingdings" pitchFamily="2" charset="2"/>
              <a:buChar char="Ø"/>
              <a:defRPr/>
            </a:pPr>
            <a:r>
              <a:rPr lang="en-US" sz="1600" dirty="0">
                <a:solidFill>
                  <a:srgbClr val="000000"/>
                </a:solidFill>
                <a:cs typeface="Helvetica"/>
              </a:rPr>
              <a:t>Easy navigation and reading with a minimum of resizing, panning, and scrolling</a:t>
            </a:r>
          </a:p>
          <a:p>
            <a:pPr marL="381040" lvl="1" indent="-381040" fontAlgn="base">
              <a:spcAft>
                <a:spcPts val="600"/>
              </a:spcAft>
              <a:buClr>
                <a:srgbClr val="F0AB00"/>
              </a:buClr>
              <a:buFont typeface="Wingdings" pitchFamily="2" charset="2"/>
              <a:buChar char="Ø"/>
              <a:defRPr/>
            </a:pPr>
            <a:r>
              <a:rPr lang="en-US" sz="1600" dirty="0">
                <a:solidFill>
                  <a:srgbClr val="000000"/>
                </a:solidFill>
                <a:cs typeface="Helvetica"/>
              </a:rPr>
              <a:t>Consistent experience across all device types </a:t>
            </a:r>
          </a:p>
          <a:p>
            <a:pPr lvl="1" fontAlgn="base">
              <a:spcAft>
                <a:spcPct val="0"/>
              </a:spcAft>
              <a:buClr>
                <a:srgbClr val="F0AB00"/>
              </a:buClr>
              <a:defRPr/>
            </a:pPr>
            <a:endParaRPr lang="en-US" sz="1600" dirty="0">
              <a:solidFill>
                <a:srgbClr val="000000"/>
              </a:solidFill>
              <a:latin typeface="Helvetica"/>
              <a:cs typeface="Helvetica"/>
            </a:endParaRPr>
          </a:p>
        </p:txBody>
      </p:sp>
      <p:sp>
        <p:nvSpPr>
          <p:cNvPr id="7" name="Rectangle 6"/>
          <p:cNvSpPr/>
          <p:nvPr/>
        </p:nvSpPr>
        <p:spPr>
          <a:xfrm>
            <a:off x="439502" y="1413820"/>
            <a:ext cx="11379520" cy="708051"/>
          </a:xfrm>
          <a:prstGeom prst="rect">
            <a:avLst/>
          </a:prstGeom>
          <a:solidFill>
            <a:schemeClr val="bg1">
              <a:lumMod val="95000"/>
            </a:schemeClr>
          </a:solidFill>
        </p:spPr>
        <p:txBody>
          <a:bodyPr wrap="square" lIns="91452" tIns="45726" rIns="91452" bIns="45726">
            <a:spAutoFit/>
          </a:bodyPr>
          <a:lstStyle/>
          <a:p>
            <a:pPr fontAlgn="base">
              <a:spcAft>
                <a:spcPct val="0"/>
              </a:spcAft>
              <a:buClr>
                <a:srgbClr val="F0AB00"/>
              </a:buClr>
              <a:defRPr/>
            </a:pPr>
            <a:r>
              <a:rPr lang="en-US" sz="2000" dirty="0">
                <a:solidFill>
                  <a:srgbClr val="000000"/>
                </a:solidFill>
                <a:latin typeface="+mn-lt"/>
                <a:cs typeface="Helvetica"/>
              </a:rPr>
              <a:t>Responsive design detects the user’s screen size and orientation to </a:t>
            </a:r>
          </a:p>
          <a:p>
            <a:pPr fontAlgn="base">
              <a:spcAft>
                <a:spcPct val="0"/>
              </a:spcAft>
              <a:buClr>
                <a:srgbClr val="F0AB00"/>
              </a:buClr>
              <a:defRPr/>
            </a:pPr>
            <a:r>
              <a:rPr lang="en-US" sz="2000" dirty="0">
                <a:solidFill>
                  <a:srgbClr val="000000"/>
                </a:solidFill>
                <a:latin typeface="+mn-lt"/>
                <a:cs typeface="Helvetica"/>
              </a:rPr>
              <a:t>change the layout accordingly to provide a consistent experience across devices</a:t>
            </a:r>
          </a:p>
        </p:txBody>
      </p:sp>
      <p:pic>
        <p:nvPicPr>
          <p:cNvPr id="8" name="Picture 2_"/>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t="9903" r="48569"/>
          <a:stretch/>
        </p:blipFill>
        <p:spPr bwMode="auto">
          <a:xfrm>
            <a:off x="301937" y="2171700"/>
            <a:ext cx="4752665" cy="3744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__"/>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55828" t="33010" r="24656"/>
          <a:stretch/>
        </p:blipFill>
        <p:spPr bwMode="auto">
          <a:xfrm>
            <a:off x="5054601" y="2222500"/>
            <a:ext cx="1803400" cy="2783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descr="\\psf\Home\Graphic Tank\Electronics v1-44.png"/>
          <p:cNvPicPr>
            <a:picLocks noChangeAspect="1" noChangeArrowheads="1"/>
          </p:cNvPicPr>
          <p:nvPr/>
        </p:nvPicPr>
        <p:blipFill>
          <a:blip r:embed="rId3" cstate="email">
            <a:biLevel thresh="50000"/>
            <a:extLst>
              <a:ext uri="{28A0092B-C50C-407E-A947-70E740481C1C}">
                <a14:useLocalDpi xmlns:a14="http://schemas.microsoft.com/office/drawing/2010/main"/>
              </a:ext>
            </a:extLst>
          </a:blip>
          <a:srcRect/>
          <a:stretch>
            <a:fillRect/>
          </a:stretch>
        </p:blipFill>
        <p:spPr bwMode="auto">
          <a:xfrm>
            <a:off x="3297267" y="2633854"/>
            <a:ext cx="921721" cy="5734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_" descr="\\psf\Home\Graphic Tank\Electronics v1-44.png"/>
          <p:cNvPicPr>
            <a:picLocks noChangeAspect="1" noChangeArrowheads="1"/>
          </p:cNvPicPr>
          <p:nvPr/>
        </p:nvPicPr>
        <p:blipFill>
          <a:blip r:embed="rId3" cstate="email">
            <a:biLevel thresh="50000"/>
            <a:extLst>
              <a:ext uri="{28A0092B-C50C-407E-A947-70E740481C1C}">
                <a14:useLocalDpi xmlns:a14="http://schemas.microsoft.com/office/drawing/2010/main"/>
              </a:ext>
            </a:extLst>
          </a:blip>
          <a:srcRect/>
          <a:stretch>
            <a:fillRect/>
          </a:stretch>
        </p:blipFill>
        <p:spPr bwMode="auto">
          <a:xfrm>
            <a:off x="9253157" y="360144"/>
            <a:ext cx="921721" cy="5734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_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68688" y="204990"/>
            <a:ext cx="1005841" cy="982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19059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4000" y="324075"/>
            <a:ext cx="11545200" cy="756175"/>
          </a:xfrm>
        </p:spPr>
        <p:txBody>
          <a:bodyPr vert="horz" lIns="0" tIns="0" rIns="0" bIns="0" rtlCol="0" anchor="ctr" anchorCtr="0">
            <a:normAutofit/>
          </a:bodyPr>
          <a:lstStyle/>
          <a:p>
            <a:pPr lvl="2" algn="l" defTabSz="913749" rtl="0">
              <a:spcBef>
                <a:spcPct val="0"/>
              </a:spcBef>
            </a:pPr>
            <a:r>
              <a:rPr lang="en-US" altLang="ja-JP" sz="2400" b="1" kern="1200" dirty="0">
                <a:solidFill>
                  <a:schemeClr val="accent2"/>
                </a:solidFill>
                <a:latin typeface="+mj-lt"/>
                <a:ea typeface="+mj-ea"/>
                <a:cs typeface="Helvetica"/>
              </a:rPr>
              <a:t>SAP Fiori UX Design Principles</a:t>
            </a:r>
            <a:r>
              <a:rPr lang="en-US" sz="2400" b="1" kern="1200" dirty="0">
                <a:solidFill>
                  <a:schemeClr val="accent2"/>
                </a:solidFill>
                <a:latin typeface="+mj-lt"/>
                <a:ea typeface="+mj-ea"/>
                <a:cs typeface="Helvetica"/>
              </a:rPr>
              <a:t/>
            </a:r>
            <a:br>
              <a:rPr lang="en-US" sz="2400" b="1" kern="1200" dirty="0">
                <a:solidFill>
                  <a:schemeClr val="accent2"/>
                </a:solidFill>
                <a:latin typeface="+mj-lt"/>
                <a:ea typeface="+mj-ea"/>
                <a:cs typeface="Helvetica"/>
              </a:rPr>
            </a:br>
            <a:r>
              <a:rPr lang="en-US" sz="2000" dirty="0">
                <a:solidFill>
                  <a:srgbClr val="666666"/>
                </a:solidFill>
                <a:latin typeface="+mj-lt"/>
                <a:cs typeface="Helvetica"/>
              </a:rPr>
              <a:t>Simple</a:t>
            </a:r>
            <a:endParaRPr lang="en-US" sz="2000" b="1" kern="1200" dirty="0">
              <a:solidFill>
                <a:schemeClr val="accent2"/>
              </a:solidFill>
              <a:latin typeface="+mj-lt"/>
              <a:ea typeface="+mj-ea"/>
              <a:cs typeface="Helvetica"/>
            </a:endParaRPr>
          </a:p>
        </p:txBody>
      </p:sp>
      <p:sp>
        <p:nvSpPr>
          <p:cNvPr id="5" name="TextBox 4"/>
          <p:cNvSpPr txBox="1"/>
          <p:nvPr/>
        </p:nvSpPr>
        <p:spPr>
          <a:xfrm>
            <a:off x="324465" y="1504335"/>
            <a:ext cx="11557944" cy="309315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200" b="1" kern="0" dirty="0">
                <a:ea typeface="Arial Unicode MS" pitchFamily="34" charset="-128"/>
                <a:cs typeface="Arial Unicode MS" pitchFamily="34" charset="-128"/>
              </a:rPr>
              <a:t>Simple</a:t>
            </a:r>
          </a:p>
          <a:p>
            <a:pPr fontAlgn="base">
              <a:spcBef>
                <a:spcPts val="600"/>
              </a:spcBef>
              <a:spcAft>
                <a:spcPct val="0"/>
              </a:spcAft>
              <a:buClr>
                <a:srgbClr val="F0AB00"/>
              </a:buClr>
              <a:buSzPct val="80000"/>
            </a:pPr>
            <a:r>
              <a:rPr lang="en-US" sz="3200" b="1" kern="0" dirty="0">
                <a:ea typeface="Arial Unicode MS" pitchFamily="34" charset="-128"/>
                <a:cs typeface="Arial Unicode MS" pitchFamily="34" charset="-128"/>
              </a:rPr>
              <a:t>Powerful and efficient</a:t>
            </a:r>
          </a:p>
          <a:p>
            <a:pPr fontAlgn="base">
              <a:spcBef>
                <a:spcPts val="6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lnSpc>
                <a:spcPct val="150000"/>
              </a:lnSpc>
              <a:spcBef>
                <a:spcPts val="600"/>
              </a:spcBef>
              <a:spcAft>
                <a:spcPct val="0"/>
              </a:spcAft>
              <a:buClr>
                <a:srgbClr val="F0AB00"/>
              </a:buClr>
              <a:buSzPct val="80000"/>
            </a:pPr>
            <a:r>
              <a:rPr lang="en-US" sz="2200" kern="0" dirty="0">
                <a:ea typeface="Arial Unicode MS" pitchFamily="34" charset="-128"/>
                <a:cs typeface="Arial Unicode MS" pitchFamily="34" charset="-128"/>
              </a:rPr>
              <a:t>Make essential functions obvious and easy to use.</a:t>
            </a:r>
          </a:p>
          <a:p>
            <a:pPr fontAlgn="base">
              <a:lnSpc>
                <a:spcPct val="150000"/>
              </a:lnSpc>
              <a:spcBef>
                <a:spcPts val="600"/>
              </a:spcBef>
              <a:spcAft>
                <a:spcPct val="0"/>
              </a:spcAft>
              <a:buClr>
                <a:srgbClr val="F0AB00"/>
              </a:buClr>
              <a:buSzPct val="80000"/>
            </a:pPr>
            <a:r>
              <a:rPr lang="en-US" sz="2200" kern="0" dirty="0">
                <a:ea typeface="Arial Unicode MS" pitchFamily="34" charset="-128"/>
                <a:cs typeface="Arial Unicode MS" pitchFamily="34" charset="-128"/>
              </a:rPr>
              <a:t>To make SAP Fiori simple to match the user demand, SAP has designed it as a 1-1-3 scenario. This means 1 user, 1 use case and 3 screens.</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4605" y="190254"/>
            <a:ext cx="1014364" cy="1017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le 6"/>
          <p:cNvSpPr/>
          <p:nvPr/>
        </p:nvSpPr>
        <p:spPr bwMode="gray">
          <a:xfrm>
            <a:off x="324465" y="5950974"/>
            <a:ext cx="11488993" cy="479323"/>
          </a:xfrm>
          <a:prstGeom prst="roundRect">
            <a:avLst/>
          </a:prstGeom>
          <a:solidFill>
            <a:schemeClr val="bg2">
              <a:lumMod val="90000"/>
            </a:schemeClr>
          </a:solidFill>
          <a:ln w="6350" algn="ctr">
            <a:solidFill>
              <a:schemeClr val="bg2">
                <a:lumMod val="9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1" i="0" u="none" strike="noStrike" kern="0" cap="none" spc="0" normalizeH="0" baseline="0" noProof="0" dirty="0">
                <a:ln>
                  <a:noFill/>
                </a:ln>
                <a:effectLst/>
                <a:uLnTx/>
                <a:uFillTx/>
                <a:ea typeface="Arial Unicode MS" pitchFamily="34" charset="-128"/>
                <a:cs typeface="Arial Unicode MS" pitchFamily="34" charset="-128"/>
              </a:rPr>
              <a:t>“Focused on the important”</a:t>
            </a:r>
          </a:p>
        </p:txBody>
      </p:sp>
    </p:spTree>
    <p:extLst>
      <p:ext uri="{BB962C8B-B14F-4D97-AF65-F5344CB8AC3E}">
        <p14:creationId xmlns:p14="http://schemas.microsoft.com/office/powerpoint/2010/main" val="25118026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4000" y="324075"/>
            <a:ext cx="11545200" cy="756175"/>
          </a:xfrm>
        </p:spPr>
        <p:txBody>
          <a:bodyPr vert="horz" lIns="0" tIns="0" rIns="0" bIns="0" rtlCol="0" anchor="ctr" anchorCtr="0">
            <a:normAutofit/>
          </a:bodyPr>
          <a:lstStyle/>
          <a:p>
            <a:pPr lvl="2" algn="l" defTabSz="913749" rtl="0">
              <a:spcBef>
                <a:spcPct val="0"/>
              </a:spcBef>
            </a:pPr>
            <a:r>
              <a:rPr lang="en-US" sz="2400" b="1" kern="1200" dirty="0">
                <a:solidFill>
                  <a:schemeClr val="accent2"/>
                </a:solidFill>
                <a:latin typeface="+mj-lt"/>
                <a:ea typeface="+mj-ea"/>
                <a:cs typeface="Helvetica"/>
              </a:rPr>
              <a:t>Fiori helps increase productivity: </a:t>
            </a:r>
            <a:br>
              <a:rPr lang="en-US" sz="2400" b="1" kern="1200" dirty="0">
                <a:solidFill>
                  <a:schemeClr val="accent2"/>
                </a:solidFill>
                <a:latin typeface="+mj-lt"/>
                <a:ea typeface="+mj-ea"/>
                <a:cs typeface="Helvetica"/>
              </a:rPr>
            </a:br>
            <a:r>
              <a:rPr lang="en-US" sz="2000" kern="1200" dirty="0">
                <a:solidFill>
                  <a:schemeClr val="accent2"/>
                </a:solidFill>
                <a:latin typeface="+mj-lt"/>
                <a:ea typeface="+mj-ea"/>
                <a:cs typeface="Helvetica"/>
              </a:rPr>
              <a:t>Adequate Context Information to make the Right Decision</a:t>
            </a:r>
            <a:endParaRPr lang="en-US" kern="1200" dirty="0">
              <a:solidFill>
                <a:schemeClr val="accent2"/>
              </a:solidFill>
              <a:latin typeface="+mj-lt"/>
              <a:ea typeface="+mj-ea"/>
              <a:cs typeface="Helvetica"/>
            </a:endParaRPr>
          </a:p>
        </p:txBody>
      </p:sp>
      <p:cxnSp>
        <p:nvCxnSpPr>
          <p:cNvPr id="5" name="Straight Connector 4"/>
          <p:cNvCxnSpPr/>
          <p:nvPr/>
        </p:nvCxnSpPr>
        <p:spPr>
          <a:xfrm flipH="1">
            <a:off x="3207174" y="5414816"/>
            <a:ext cx="2351928" cy="42761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3207174" y="4428937"/>
            <a:ext cx="632753" cy="14134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4" descr="C:\Users\I834579\Desktop\L2_PPT_IMAGES\analytics_3.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39878" y="1318205"/>
            <a:ext cx="3796138" cy="27990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7"/>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522549" y="2227385"/>
            <a:ext cx="3930142" cy="29082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2973197" y="3339402"/>
            <a:ext cx="3935321" cy="29082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Text Placeholder 6"/>
          <p:cNvSpPr txBox="1">
            <a:spLocks/>
          </p:cNvSpPr>
          <p:nvPr/>
        </p:nvSpPr>
        <p:spPr bwMode="gray">
          <a:xfrm>
            <a:off x="8109473" y="1349109"/>
            <a:ext cx="3696981" cy="4392043"/>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fontAlgn="base">
              <a:spcBef>
                <a:spcPts val="1620"/>
              </a:spcBef>
              <a:spcAft>
                <a:spcPts val="600"/>
              </a:spcAft>
              <a:buClr>
                <a:srgbClr val="F0AB00"/>
              </a:buClr>
              <a:defRPr/>
            </a:pPr>
            <a:r>
              <a:rPr lang="en-US" b="1" dirty="0">
                <a:solidFill>
                  <a:srgbClr val="000000"/>
                </a:solidFill>
                <a:cs typeface="Helvetica"/>
              </a:rPr>
              <a:t>Capabilities:</a:t>
            </a:r>
          </a:p>
          <a:p>
            <a:pPr marL="381040" lvl="1" indent="-381040" fontAlgn="base">
              <a:spcAft>
                <a:spcPts val="600"/>
              </a:spcAft>
              <a:buClr>
                <a:srgbClr val="F0AB00"/>
              </a:buClr>
              <a:buFont typeface="Wingdings" pitchFamily="2" charset="2"/>
              <a:buChar char="Ø"/>
              <a:defRPr/>
            </a:pPr>
            <a:r>
              <a:rPr lang="en-US" sz="1600" dirty="0">
                <a:solidFill>
                  <a:srgbClr val="000000"/>
                </a:solidFill>
                <a:cs typeface="Helvetica"/>
              </a:rPr>
              <a:t>Adequate context information to make the right decision</a:t>
            </a:r>
          </a:p>
          <a:p>
            <a:pPr marL="381040" lvl="1" indent="-381040" fontAlgn="base">
              <a:spcAft>
                <a:spcPts val="600"/>
              </a:spcAft>
              <a:buClr>
                <a:srgbClr val="F0AB00"/>
              </a:buClr>
              <a:buFont typeface="Wingdings" pitchFamily="2" charset="2"/>
              <a:buChar char="Ø"/>
              <a:defRPr/>
            </a:pPr>
            <a:r>
              <a:rPr lang="en-US" sz="1600" dirty="0">
                <a:solidFill>
                  <a:srgbClr val="000000"/>
                </a:solidFill>
                <a:cs typeface="Helvetica"/>
              </a:rPr>
              <a:t>Based on user research, SAP has determined which/ how much information is required to make decision </a:t>
            </a:r>
          </a:p>
          <a:p>
            <a:pPr marL="381040" lvl="1" indent="-381040" fontAlgn="base">
              <a:spcAft>
                <a:spcPts val="600"/>
              </a:spcAft>
              <a:buClr>
                <a:srgbClr val="F0AB00"/>
              </a:buClr>
              <a:buFont typeface="Wingdings" pitchFamily="2" charset="2"/>
              <a:buChar char="Ø"/>
              <a:defRPr/>
            </a:pPr>
            <a:r>
              <a:rPr lang="en-US" sz="1600" dirty="0">
                <a:solidFill>
                  <a:srgbClr val="000000"/>
                </a:solidFill>
                <a:cs typeface="Helvetica"/>
              </a:rPr>
              <a:t>Drill down capabilities, analysis down to a detailed level </a:t>
            </a:r>
          </a:p>
          <a:p>
            <a:pPr>
              <a:buClr>
                <a:srgbClr val="F0AB00"/>
              </a:buClr>
            </a:pPr>
            <a:r>
              <a:rPr lang="en-US" dirty="0">
                <a:solidFill>
                  <a:srgbClr val="000000"/>
                </a:solidFill>
                <a:cs typeface="Helvetica"/>
              </a:rPr>
              <a:t>Benefits:</a:t>
            </a:r>
          </a:p>
          <a:p>
            <a:pPr marL="381040" lvl="1" indent="-381040" fontAlgn="base">
              <a:spcAft>
                <a:spcPts val="600"/>
              </a:spcAft>
              <a:buClr>
                <a:srgbClr val="F0AB00"/>
              </a:buClr>
              <a:buFont typeface="Wingdings" pitchFamily="2" charset="2"/>
              <a:buChar char="Ø"/>
              <a:defRPr/>
            </a:pPr>
            <a:r>
              <a:rPr lang="en-US" sz="1600" dirty="0">
                <a:solidFill>
                  <a:srgbClr val="000000"/>
                </a:solidFill>
                <a:cs typeface="Helvetica"/>
              </a:rPr>
              <a:t>Enables user to take make decisions (approve/decline) without additional iterations or research</a:t>
            </a:r>
          </a:p>
          <a:p>
            <a:pPr marL="381040" lvl="1" indent="-381040" fontAlgn="base">
              <a:spcAft>
                <a:spcPts val="600"/>
              </a:spcAft>
              <a:buClr>
                <a:srgbClr val="F0AB00"/>
              </a:buClr>
              <a:buFont typeface="Wingdings" pitchFamily="2" charset="2"/>
              <a:buChar char="Ø"/>
              <a:defRPr/>
            </a:pPr>
            <a:r>
              <a:rPr lang="en-US" sz="1600" dirty="0">
                <a:solidFill>
                  <a:srgbClr val="000000"/>
                </a:solidFill>
                <a:cs typeface="Helvetica"/>
              </a:rPr>
              <a:t>Enables user to take corrective measures in time</a:t>
            </a:r>
          </a:p>
          <a:p>
            <a:pPr>
              <a:buClr>
                <a:srgbClr val="F0AB00"/>
              </a:buClr>
            </a:pPr>
            <a:endParaRPr lang="en-US" b="0" dirty="0">
              <a:solidFill>
                <a:srgbClr val="000000"/>
              </a:solidFill>
              <a:latin typeface="Helvetica"/>
              <a:cs typeface="Helvetica"/>
            </a:endParaRPr>
          </a:p>
        </p:txBody>
      </p:sp>
      <p:pic>
        <p:nvPicPr>
          <p:cNvPr id="11" name="Picture 2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64605" y="190254"/>
            <a:ext cx="1014364" cy="1017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59396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4000" y="324075"/>
            <a:ext cx="11545200" cy="756175"/>
          </a:xfrm>
        </p:spPr>
        <p:txBody>
          <a:bodyPr vert="horz" lIns="0" tIns="0" rIns="0" bIns="0" rtlCol="0" anchor="ctr" anchorCtr="0">
            <a:normAutofit/>
          </a:bodyPr>
          <a:lstStyle/>
          <a:p>
            <a:pPr lvl="2" algn="l" defTabSz="913749" rtl="0">
              <a:spcBef>
                <a:spcPct val="0"/>
              </a:spcBef>
            </a:pPr>
            <a:r>
              <a:rPr lang="en-US" altLang="ja-JP" sz="2400" b="1" kern="1200" dirty="0">
                <a:solidFill>
                  <a:schemeClr val="accent2"/>
                </a:solidFill>
                <a:latin typeface="+mj-lt"/>
                <a:ea typeface="+mj-ea"/>
                <a:cs typeface="Helvetica"/>
              </a:rPr>
              <a:t>SAP Fiori UX Design Principles</a:t>
            </a:r>
            <a:r>
              <a:rPr lang="en-US" sz="2400" b="1" kern="1200" dirty="0">
                <a:solidFill>
                  <a:schemeClr val="accent2"/>
                </a:solidFill>
                <a:latin typeface="+mj-lt"/>
                <a:ea typeface="+mj-ea"/>
                <a:cs typeface="Helvetica"/>
              </a:rPr>
              <a:t/>
            </a:r>
            <a:br>
              <a:rPr lang="en-US" sz="2400" b="1" kern="1200" dirty="0">
                <a:solidFill>
                  <a:schemeClr val="accent2"/>
                </a:solidFill>
                <a:latin typeface="+mj-lt"/>
                <a:ea typeface="+mj-ea"/>
                <a:cs typeface="Helvetica"/>
              </a:rPr>
            </a:br>
            <a:r>
              <a:rPr lang="en-US" sz="2000" dirty="0">
                <a:solidFill>
                  <a:srgbClr val="666666"/>
                </a:solidFill>
                <a:latin typeface="+mj-lt"/>
                <a:cs typeface="Helvetica"/>
              </a:rPr>
              <a:t>Coherent</a:t>
            </a:r>
            <a:endParaRPr lang="en-US" sz="2000" b="1" kern="1200" dirty="0">
              <a:solidFill>
                <a:schemeClr val="accent2"/>
              </a:solidFill>
              <a:latin typeface="+mj-lt"/>
              <a:ea typeface="+mj-ea"/>
              <a:cs typeface="Helvetica"/>
            </a:endParaRPr>
          </a:p>
        </p:txBody>
      </p:sp>
      <p:sp>
        <p:nvSpPr>
          <p:cNvPr id="5" name="TextBox 4"/>
          <p:cNvSpPr txBox="1"/>
          <p:nvPr/>
        </p:nvSpPr>
        <p:spPr>
          <a:xfrm>
            <a:off x="324465" y="1504335"/>
            <a:ext cx="11557944" cy="375487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200" b="1" kern="0" dirty="0">
                <a:ea typeface="Arial Unicode MS" pitchFamily="34" charset="-128"/>
                <a:cs typeface="Arial Unicode MS" pitchFamily="34" charset="-128"/>
              </a:rPr>
              <a:t>Coherent</a:t>
            </a:r>
          </a:p>
          <a:p>
            <a:pPr fontAlgn="base">
              <a:spcBef>
                <a:spcPts val="600"/>
              </a:spcBef>
              <a:spcAft>
                <a:spcPct val="0"/>
              </a:spcAft>
              <a:buClr>
                <a:srgbClr val="F0AB00"/>
              </a:buClr>
              <a:buSzPct val="80000"/>
            </a:pPr>
            <a:r>
              <a:rPr lang="en-US" sz="3200" b="1" kern="0" dirty="0">
                <a:ea typeface="Arial Unicode MS" pitchFamily="34" charset="-128"/>
                <a:cs typeface="Arial Unicode MS" pitchFamily="34" charset="-128"/>
              </a:rPr>
              <a:t>Build on what I know</a:t>
            </a:r>
          </a:p>
          <a:p>
            <a:pPr fontAlgn="base">
              <a:spcBef>
                <a:spcPts val="6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lnSpc>
                <a:spcPct val="150000"/>
              </a:lnSpc>
              <a:spcBef>
                <a:spcPts val="600"/>
              </a:spcBef>
              <a:spcAft>
                <a:spcPct val="0"/>
              </a:spcAft>
              <a:buClr>
                <a:srgbClr val="F0AB00"/>
              </a:buClr>
              <a:buSzPct val="80000"/>
            </a:pPr>
            <a:r>
              <a:rPr lang="en-US" sz="2200" kern="0" dirty="0">
                <a:ea typeface="Arial Unicode MS" pitchFamily="34" charset="-128"/>
                <a:cs typeface="Arial Unicode MS" pitchFamily="34" charset="-128"/>
              </a:rPr>
              <a:t>All apps speak the same language.</a:t>
            </a:r>
          </a:p>
          <a:p>
            <a:pPr fontAlgn="base">
              <a:lnSpc>
                <a:spcPct val="150000"/>
              </a:lnSpc>
              <a:spcBef>
                <a:spcPts val="600"/>
              </a:spcBef>
              <a:spcAft>
                <a:spcPct val="0"/>
              </a:spcAft>
              <a:buClr>
                <a:srgbClr val="F0AB00"/>
              </a:buClr>
              <a:buSzPct val="80000"/>
            </a:pPr>
            <a:r>
              <a:rPr lang="en-US" sz="2200" kern="0" dirty="0">
                <a:ea typeface="Arial Unicode MS" pitchFamily="34" charset="-128"/>
                <a:cs typeface="Arial Unicode MS" pitchFamily="34" charset="-128"/>
              </a:rPr>
              <a:t>Do the same thing in the same way everywhere.</a:t>
            </a:r>
          </a:p>
          <a:p>
            <a:pPr fontAlgn="base">
              <a:lnSpc>
                <a:spcPct val="150000"/>
              </a:lnSpc>
              <a:spcBef>
                <a:spcPts val="600"/>
              </a:spcBef>
              <a:spcAft>
                <a:spcPct val="0"/>
              </a:spcAft>
              <a:buClr>
                <a:srgbClr val="F0AB00"/>
              </a:buClr>
              <a:buSzPct val="80000"/>
            </a:pPr>
            <a:r>
              <a:rPr lang="en-US" sz="2200" kern="0" dirty="0">
                <a:ea typeface="Arial Unicode MS" pitchFamily="34" charset="-128"/>
                <a:cs typeface="Arial Unicode MS" pitchFamily="34" charset="-128"/>
              </a:rPr>
              <a:t>Leverage my digital content; make it seamless.</a:t>
            </a:r>
          </a:p>
          <a:p>
            <a:pPr fontAlgn="base">
              <a:lnSpc>
                <a:spcPct val="150000"/>
              </a:lnSpc>
              <a:spcBef>
                <a:spcPts val="600"/>
              </a:spcBef>
              <a:spcAft>
                <a:spcPct val="0"/>
              </a:spcAft>
              <a:buClr>
                <a:srgbClr val="F0AB00"/>
              </a:buClr>
              <a:buSzPct val="80000"/>
            </a:pPr>
            <a:r>
              <a:rPr lang="en-US" sz="2200" kern="0" dirty="0">
                <a:ea typeface="Arial Unicode MS" pitchFamily="34" charset="-128"/>
                <a:cs typeface="Arial Unicode MS" pitchFamily="34" charset="-128"/>
              </a:rPr>
              <a:t>Make the experience comfortable, familiar.</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6720" y="182873"/>
            <a:ext cx="1014365" cy="1017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le 6"/>
          <p:cNvSpPr/>
          <p:nvPr/>
        </p:nvSpPr>
        <p:spPr bwMode="gray">
          <a:xfrm>
            <a:off x="324465" y="5950974"/>
            <a:ext cx="11488993" cy="479323"/>
          </a:xfrm>
          <a:prstGeom prst="roundRect">
            <a:avLst/>
          </a:prstGeom>
          <a:solidFill>
            <a:schemeClr val="bg2">
              <a:lumMod val="90000"/>
            </a:schemeClr>
          </a:solidFill>
          <a:ln w="6350" algn="ctr">
            <a:solidFill>
              <a:schemeClr val="bg2">
                <a:lumMod val="9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1" i="0" u="none" strike="noStrike" kern="0" cap="none" spc="0" normalizeH="0" baseline="0" noProof="0" dirty="0">
                <a:ln>
                  <a:noFill/>
                </a:ln>
                <a:effectLst/>
                <a:uLnTx/>
                <a:uFillTx/>
                <a:ea typeface="Arial Unicode MS" pitchFamily="34" charset="-128"/>
                <a:cs typeface="Arial Unicode MS" pitchFamily="34" charset="-128"/>
              </a:rPr>
              <a:t>“One fluid</a:t>
            </a:r>
            <a:r>
              <a:rPr kumimoji="0" lang="en-US" sz="2000" b="1" i="0" u="none" strike="noStrike" kern="0" cap="none" spc="0" normalizeH="0" noProof="0" dirty="0">
                <a:ln>
                  <a:noFill/>
                </a:ln>
                <a:effectLst/>
                <a:uLnTx/>
                <a:uFillTx/>
                <a:ea typeface="Arial Unicode MS" pitchFamily="34" charset="-128"/>
                <a:cs typeface="Arial Unicode MS" pitchFamily="34" charset="-128"/>
              </a:rPr>
              <a:t> experience</a:t>
            </a:r>
            <a:r>
              <a:rPr kumimoji="0" lang="en-US" sz="2000" b="1" i="0" u="none" strike="noStrike" kern="0" cap="none" spc="0" normalizeH="0" baseline="0" noProof="0" dirty="0">
                <a:ln>
                  <a:noFill/>
                </a:ln>
                <a:effectLst/>
                <a:uLnTx/>
                <a:uFillTx/>
                <a:ea typeface="Arial Unicode MS" pitchFamily="34" charset="-128"/>
                <a:cs typeface="Arial Unicode MS" pitchFamily="34" charset="-128"/>
              </a:rPr>
              <a:t>”</a:t>
            </a:r>
          </a:p>
        </p:txBody>
      </p:sp>
    </p:spTree>
    <p:extLst>
      <p:ext uri="{BB962C8B-B14F-4D97-AF65-F5344CB8AC3E}">
        <p14:creationId xmlns:p14="http://schemas.microsoft.com/office/powerpoint/2010/main" val="36546762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4000" y="324075"/>
            <a:ext cx="11545200" cy="756175"/>
          </a:xfrm>
        </p:spPr>
        <p:txBody>
          <a:bodyPr vert="horz" lIns="0" tIns="0" rIns="0" bIns="0" rtlCol="0" anchor="ctr" anchorCtr="0">
            <a:normAutofit/>
          </a:bodyPr>
          <a:lstStyle/>
          <a:p>
            <a:pPr lvl="2" algn="l" defTabSz="913749" rtl="0">
              <a:spcBef>
                <a:spcPct val="0"/>
              </a:spcBef>
            </a:pPr>
            <a:r>
              <a:rPr lang="en-US" sz="2400" b="1" kern="1200" dirty="0">
                <a:solidFill>
                  <a:schemeClr val="accent2"/>
                </a:solidFill>
                <a:latin typeface="+mj-lt"/>
                <a:ea typeface="+mj-ea"/>
                <a:cs typeface="Helvetica"/>
              </a:rPr>
              <a:t>Fiori helps increase productivity: </a:t>
            </a:r>
            <a:br>
              <a:rPr lang="en-US" sz="2400" b="1" kern="1200" dirty="0">
                <a:solidFill>
                  <a:schemeClr val="accent2"/>
                </a:solidFill>
                <a:latin typeface="+mj-lt"/>
                <a:ea typeface="+mj-ea"/>
                <a:cs typeface="Helvetica"/>
              </a:rPr>
            </a:br>
            <a:r>
              <a:rPr lang="en-US" sz="2000" kern="1200" dirty="0">
                <a:solidFill>
                  <a:schemeClr val="accent2"/>
                </a:solidFill>
                <a:latin typeface="+mn-lt"/>
                <a:ea typeface="+mj-ea"/>
                <a:cs typeface="Helvetica"/>
              </a:rPr>
              <a:t>Consistent UI Across App</a:t>
            </a:r>
          </a:p>
        </p:txBody>
      </p:sp>
      <p:sp>
        <p:nvSpPr>
          <p:cNvPr id="5" name="Text Placeholder 6"/>
          <p:cNvSpPr>
            <a:spLocks noGrp="1"/>
          </p:cNvSpPr>
          <p:nvPr>
            <p:ph type="body" sz="quarter" idx="10"/>
          </p:nvPr>
        </p:nvSpPr>
        <p:spPr>
          <a:xfrm>
            <a:off x="8133230" y="1473424"/>
            <a:ext cx="3696981" cy="4392043"/>
          </a:xfrm>
        </p:spPr>
        <p:txBody>
          <a:bodyPr/>
          <a:lstStyle/>
          <a:p>
            <a:pPr lvl="1" defTabSz="914339" fontAlgn="base">
              <a:spcBef>
                <a:spcPts val="800"/>
              </a:spcBef>
              <a:spcAft>
                <a:spcPts val="600"/>
              </a:spcAft>
              <a:buClr>
                <a:srgbClr val="F0AB00"/>
              </a:buClr>
              <a:defRPr/>
            </a:pPr>
            <a:r>
              <a:rPr lang="en-US" sz="1700" b="1" dirty="0">
                <a:cs typeface="Helvetica"/>
              </a:rPr>
              <a:t>Capabilities:</a:t>
            </a:r>
          </a:p>
          <a:p>
            <a:pPr marL="381040" lvl="1" indent="-381040" defTabSz="914339" fontAlgn="base">
              <a:spcBef>
                <a:spcPts val="800"/>
              </a:spcBef>
              <a:spcAft>
                <a:spcPts val="600"/>
              </a:spcAft>
              <a:buClr>
                <a:srgbClr val="F0AB00"/>
              </a:buClr>
              <a:buFont typeface="Wingdings" pitchFamily="2" charset="2"/>
              <a:buChar char="Ø"/>
              <a:defRPr/>
            </a:pPr>
            <a:r>
              <a:rPr lang="en-US" sz="1600" dirty="0">
                <a:solidFill>
                  <a:srgbClr val="000000"/>
                </a:solidFill>
                <a:cs typeface="Helvetica"/>
              </a:rPr>
              <a:t>Consistent experience across all apps, same structure, icons, etc.</a:t>
            </a:r>
          </a:p>
          <a:p>
            <a:pPr marL="381040" lvl="1" indent="-381040" defTabSz="914339" fontAlgn="base">
              <a:spcBef>
                <a:spcPts val="800"/>
              </a:spcBef>
              <a:spcAft>
                <a:spcPts val="600"/>
              </a:spcAft>
              <a:buClr>
                <a:srgbClr val="F0AB00"/>
              </a:buClr>
              <a:buFont typeface="Wingdings" pitchFamily="2" charset="2"/>
              <a:buChar char="Ø"/>
              <a:defRPr/>
            </a:pPr>
            <a:r>
              <a:rPr lang="en-US" sz="1600" dirty="0">
                <a:solidFill>
                  <a:srgbClr val="000000"/>
                </a:solidFill>
                <a:cs typeface="Helvetica"/>
              </a:rPr>
              <a:t>Provides an optimal user experience across all device types</a:t>
            </a:r>
          </a:p>
          <a:p>
            <a:r>
              <a:rPr lang="en-US" sz="1700" dirty="0">
                <a:cs typeface="Helvetica"/>
              </a:rPr>
              <a:t>Benefits:</a:t>
            </a:r>
          </a:p>
          <a:p>
            <a:pPr marL="381040" lvl="1" indent="-381040" defTabSz="914339" fontAlgn="base">
              <a:spcBef>
                <a:spcPts val="800"/>
              </a:spcBef>
              <a:spcAft>
                <a:spcPts val="600"/>
              </a:spcAft>
              <a:buClr>
                <a:srgbClr val="F0AB00"/>
              </a:buClr>
              <a:buFont typeface="Wingdings" pitchFamily="2" charset="2"/>
              <a:buChar char="Ø"/>
              <a:defRPr/>
            </a:pPr>
            <a:r>
              <a:rPr lang="en-US" sz="1600" dirty="0">
                <a:solidFill>
                  <a:srgbClr val="000000"/>
                </a:solidFill>
                <a:cs typeface="Helvetica"/>
              </a:rPr>
              <a:t>Users can switch across apps without effort</a:t>
            </a:r>
          </a:p>
          <a:p>
            <a:pPr marL="381040" lvl="1" indent="-381040" defTabSz="914339" fontAlgn="base">
              <a:spcBef>
                <a:spcPts val="800"/>
              </a:spcBef>
              <a:spcAft>
                <a:spcPts val="600"/>
              </a:spcAft>
              <a:buClr>
                <a:srgbClr val="F0AB00"/>
              </a:buClr>
              <a:buFont typeface="Wingdings" pitchFamily="2" charset="2"/>
              <a:buChar char="Ø"/>
              <a:defRPr/>
            </a:pPr>
            <a:r>
              <a:rPr lang="en-US" sz="1600" dirty="0">
                <a:solidFill>
                  <a:srgbClr val="000000"/>
                </a:solidFill>
                <a:cs typeface="Helvetica"/>
              </a:rPr>
              <a:t>Accelerates task execution</a:t>
            </a:r>
          </a:p>
          <a:p>
            <a:r>
              <a:rPr lang="en-US" sz="1700" kern="0" dirty="0">
                <a:solidFill>
                  <a:srgbClr val="000000"/>
                </a:solidFill>
                <a:ea typeface="Arial Unicode MS" pitchFamily="34" charset="-128"/>
                <a:cs typeface="Helvetica"/>
              </a:rPr>
              <a:t>Different Apps – Same Great Experience!!</a:t>
            </a:r>
          </a:p>
          <a:p>
            <a:endParaRPr lang="en-US" sz="1700" b="0" dirty="0">
              <a:latin typeface="Helvetica"/>
              <a:cs typeface="Helvetica"/>
            </a:endParaRPr>
          </a:p>
          <a:p>
            <a:endParaRPr lang="en-US" sz="1700" b="0" dirty="0">
              <a:latin typeface="Helvetica"/>
              <a:cs typeface="Helvetica"/>
            </a:endParaRPr>
          </a:p>
        </p:txBody>
      </p:sp>
      <p:pic>
        <p:nvPicPr>
          <p:cNvPr id="6" name="Picture 4" descr="C:\Users\I834579\Desktop\L2_PPT_IMAGES\one_UI_Sales.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4531" y="1610334"/>
            <a:ext cx="3599719" cy="29399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5" descr="C:\Users\I834579\Desktop\L2_PPT_IMAGES\One_UI_Manufacturing.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58558" y="2328057"/>
            <a:ext cx="3562102" cy="29204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21278" y="1307883"/>
            <a:ext cx="777457"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b="1" kern="0" dirty="0">
                <a:solidFill>
                  <a:srgbClr val="000000"/>
                </a:solidFill>
                <a:latin typeface="+mn-lt"/>
                <a:ea typeface="Arial Unicode MS" pitchFamily="34" charset="-128"/>
                <a:cs typeface="Helvetica"/>
              </a:rPr>
              <a:t>Sales </a:t>
            </a:r>
          </a:p>
        </p:txBody>
      </p:sp>
      <p:sp>
        <p:nvSpPr>
          <p:cNvPr id="9" name="TextBox 8"/>
          <p:cNvSpPr txBox="1"/>
          <p:nvPr/>
        </p:nvSpPr>
        <p:spPr>
          <a:xfrm>
            <a:off x="2824758" y="4190120"/>
            <a:ext cx="1928413"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000000"/>
                </a:solidFill>
                <a:latin typeface="Helvetica"/>
                <a:ea typeface="Arial Unicode MS" pitchFamily="34" charset="-128"/>
                <a:cs typeface="Helvetica"/>
              </a:rPr>
              <a:t>HCM Workflows</a:t>
            </a:r>
          </a:p>
        </p:txBody>
      </p:sp>
      <p:sp>
        <p:nvSpPr>
          <p:cNvPr id="10" name="TextBox 9"/>
          <p:cNvSpPr txBox="1"/>
          <p:nvPr/>
        </p:nvSpPr>
        <p:spPr>
          <a:xfrm>
            <a:off x="5283149" y="2795917"/>
            <a:ext cx="1466748"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b="1" kern="0" dirty="0">
                <a:solidFill>
                  <a:srgbClr val="000000"/>
                </a:solidFill>
                <a:latin typeface="+mn-lt"/>
                <a:ea typeface="Arial Unicode MS" pitchFamily="34" charset="-128"/>
                <a:cs typeface="Helvetica"/>
              </a:rPr>
              <a:t>Purchasing</a:t>
            </a:r>
          </a:p>
        </p:txBody>
      </p:sp>
      <p:sp>
        <p:nvSpPr>
          <p:cNvPr id="11" name="TextBox 10"/>
          <p:cNvSpPr txBox="1"/>
          <p:nvPr/>
        </p:nvSpPr>
        <p:spPr>
          <a:xfrm>
            <a:off x="6496540" y="3565466"/>
            <a:ext cx="612347"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b="1" kern="0" dirty="0">
                <a:solidFill>
                  <a:srgbClr val="000000"/>
                </a:solidFill>
                <a:latin typeface="+mn-lt"/>
                <a:ea typeface="Arial Unicode MS" pitchFamily="34" charset="-128"/>
                <a:cs typeface="Helvetica"/>
              </a:rPr>
              <a:t>HCM</a:t>
            </a:r>
          </a:p>
        </p:txBody>
      </p:sp>
      <p:pic>
        <p:nvPicPr>
          <p:cNvPr id="12" name="Picture 6" descr="C:\Users\I834579\Desktop\L2_PPT_IMAGES\Purchasing.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44966" y="3109458"/>
            <a:ext cx="3712116" cy="28821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3681393" y="3852569"/>
            <a:ext cx="3712116" cy="28922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281330" y="1967919"/>
            <a:ext cx="1856277"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b="1" kern="0" dirty="0">
                <a:solidFill>
                  <a:srgbClr val="000000"/>
                </a:solidFill>
                <a:latin typeface="+mn-lt"/>
                <a:ea typeface="Arial Unicode MS" pitchFamily="34" charset="-128"/>
                <a:cs typeface="Helvetica"/>
              </a:rPr>
              <a:t>Manufacturing</a:t>
            </a:r>
          </a:p>
        </p:txBody>
      </p:sp>
      <p:pic>
        <p:nvPicPr>
          <p:cNvPr id="15" name="Picture 2_"/>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86720" y="182873"/>
            <a:ext cx="1014365" cy="1017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5342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4000" y="324075"/>
            <a:ext cx="11545200" cy="756175"/>
          </a:xfrm>
        </p:spPr>
        <p:txBody>
          <a:bodyPr vert="horz" lIns="0" tIns="0" rIns="0" bIns="0" rtlCol="0" anchor="ctr" anchorCtr="0">
            <a:normAutofit/>
          </a:bodyPr>
          <a:lstStyle/>
          <a:p>
            <a:pPr lvl="2" algn="l" defTabSz="913749" rtl="0">
              <a:spcBef>
                <a:spcPct val="0"/>
              </a:spcBef>
            </a:pPr>
            <a:r>
              <a:rPr lang="en-US" altLang="ja-JP" sz="2400" b="1" kern="1200" dirty="0">
                <a:solidFill>
                  <a:schemeClr val="accent2"/>
                </a:solidFill>
                <a:latin typeface="+mj-lt"/>
                <a:ea typeface="+mj-ea"/>
                <a:cs typeface="Helvetica"/>
              </a:rPr>
              <a:t>SAP Fiori UX Design Principles</a:t>
            </a:r>
            <a:r>
              <a:rPr lang="en-US" sz="2400" b="1" kern="1200" dirty="0">
                <a:solidFill>
                  <a:schemeClr val="accent2"/>
                </a:solidFill>
                <a:latin typeface="+mj-lt"/>
                <a:ea typeface="+mj-ea"/>
                <a:cs typeface="Helvetica"/>
              </a:rPr>
              <a:t/>
            </a:r>
            <a:br>
              <a:rPr lang="en-US" sz="2400" b="1" kern="1200" dirty="0">
                <a:solidFill>
                  <a:schemeClr val="accent2"/>
                </a:solidFill>
                <a:latin typeface="+mj-lt"/>
                <a:ea typeface="+mj-ea"/>
                <a:cs typeface="Helvetica"/>
              </a:rPr>
            </a:br>
            <a:r>
              <a:rPr lang="en-US" sz="2000" dirty="0">
                <a:solidFill>
                  <a:srgbClr val="666666"/>
                </a:solidFill>
                <a:latin typeface="+mj-lt"/>
                <a:cs typeface="Helvetica"/>
              </a:rPr>
              <a:t>Delightful</a:t>
            </a:r>
            <a:endParaRPr lang="en-US" sz="2000" b="1" kern="1200" dirty="0">
              <a:solidFill>
                <a:schemeClr val="accent2"/>
              </a:solidFill>
              <a:latin typeface="+mj-lt"/>
              <a:ea typeface="+mj-ea"/>
              <a:cs typeface="Helvetica"/>
            </a:endParaRPr>
          </a:p>
        </p:txBody>
      </p:sp>
      <p:sp>
        <p:nvSpPr>
          <p:cNvPr id="5" name="TextBox 4"/>
          <p:cNvSpPr txBox="1"/>
          <p:nvPr/>
        </p:nvSpPr>
        <p:spPr>
          <a:xfrm>
            <a:off x="324465" y="1504335"/>
            <a:ext cx="11557944" cy="375487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200" b="1" kern="0" dirty="0">
                <a:ea typeface="Arial Unicode MS" pitchFamily="34" charset="-128"/>
                <a:cs typeface="Arial Unicode MS" pitchFamily="34" charset="-128"/>
              </a:rPr>
              <a:t>Delightful</a:t>
            </a:r>
          </a:p>
          <a:p>
            <a:pPr fontAlgn="base">
              <a:spcBef>
                <a:spcPts val="600"/>
              </a:spcBef>
              <a:spcAft>
                <a:spcPct val="0"/>
              </a:spcAft>
              <a:buClr>
                <a:srgbClr val="F0AB00"/>
              </a:buClr>
              <a:buSzPct val="80000"/>
            </a:pPr>
            <a:r>
              <a:rPr lang="en-US" sz="3200" b="1" kern="0" dirty="0">
                <a:ea typeface="Arial Unicode MS" pitchFamily="34" charset="-128"/>
                <a:cs typeface="Arial Unicode MS" pitchFamily="34" charset="-128"/>
              </a:rPr>
              <a:t>Make an emotional connection</a:t>
            </a:r>
          </a:p>
          <a:p>
            <a:pPr fontAlgn="base">
              <a:spcBef>
                <a:spcPts val="6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lnSpc>
                <a:spcPct val="150000"/>
              </a:lnSpc>
              <a:spcBef>
                <a:spcPts val="600"/>
              </a:spcBef>
              <a:spcAft>
                <a:spcPct val="0"/>
              </a:spcAft>
              <a:buClr>
                <a:srgbClr val="F0AB00"/>
              </a:buClr>
              <a:buSzPct val="80000"/>
            </a:pPr>
            <a:r>
              <a:rPr lang="en-US" sz="2200" kern="0" dirty="0">
                <a:ea typeface="Arial Unicode MS" pitchFamily="34" charset="-128"/>
                <a:cs typeface="Arial Unicode MS" pitchFamily="34" charset="-128"/>
              </a:rPr>
              <a:t>Make me better at my job and feel like I’m an expert.</a:t>
            </a:r>
          </a:p>
          <a:p>
            <a:pPr fontAlgn="base">
              <a:lnSpc>
                <a:spcPct val="150000"/>
              </a:lnSpc>
              <a:spcBef>
                <a:spcPts val="600"/>
              </a:spcBef>
              <a:spcAft>
                <a:spcPct val="0"/>
              </a:spcAft>
              <a:buClr>
                <a:srgbClr val="F0AB00"/>
              </a:buClr>
              <a:buSzPct val="80000"/>
            </a:pPr>
            <a:r>
              <a:rPr lang="en-US" sz="2200" kern="0" dirty="0">
                <a:ea typeface="Arial Unicode MS" pitchFamily="34" charset="-128"/>
                <a:cs typeface="Arial Unicode MS" pitchFamily="34" charset="-128"/>
              </a:rPr>
              <a:t>Show me the impact of my contribution.</a:t>
            </a:r>
          </a:p>
          <a:p>
            <a:pPr fontAlgn="base">
              <a:lnSpc>
                <a:spcPct val="150000"/>
              </a:lnSpc>
              <a:spcBef>
                <a:spcPts val="600"/>
              </a:spcBef>
              <a:spcAft>
                <a:spcPct val="0"/>
              </a:spcAft>
              <a:buClr>
                <a:srgbClr val="F0AB00"/>
              </a:buClr>
              <a:buSzPct val="80000"/>
            </a:pPr>
            <a:r>
              <a:rPr lang="en-US" sz="2200" kern="0" dirty="0">
                <a:ea typeface="Arial Unicode MS" pitchFamily="34" charset="-128"/>
                <a:cs typeface="Arial Unicode MS" pitchFamily="34" charset="-128"/>
              </a:rPr>
              <a:t>Go beyond what’s expected; amaze me!</a:t>
            </a:r>
          </a:p>
          <a:p>
            <a:pPr fontAlgn="base">
              <a:lnSpc>
                <a:spcPct val="150000"/>
              </a:lnSpc>
              <a:spcBef>
                <a:spcPts val="600"/>
              </a:spcBef>
              <a:spcAft>
                <a:spcPct val="0"/>
              </a:spcAft>
              <a:buClr>
                <a:srgbClr val="F0AB00"/>
              </a:buClr>
              <a:buSzPct val="80000"/>
            </a:pPr>
            <a:r>
              <a:rPr lang="en-US" sz="2200" kern="0" dirty="0">
                <a:ea typeface="Arial Unicode MS" pitchFamily="34" charset="-128"/>
                <a:cs typeface="Arial Unicode MS" pitchFamily="34" charset="-128"/>
              </a:rPr>
              <a:t>Be smart and proactive. Give me an assistant not just a tool.</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094" y="190251"/>
            <a:ext cx="1014364" cy="1017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le 6"/>
          <p:cNvSpPr/>
          <p:nvPr/>
        </p:nvSpPr>
        <p:spPr bwMode="gray">
          <a:xfrm>
            <a:off x="324465" y="5950974"/>
            <a:ext cx="11488993" cy="479323"/>
          </a:xfrm>
          <a:prstGeom prst="roundRect">
            <a:avLst/>
          </a:prstGeom>
          <a:solidFill>
            <a:schemeClr val="bg2">
              <a:lumMod val="90000"/>
            </a:schemeClr>
          </a:solidFill>
          <a:ln w="6350" algn="ctr">
            <a:solidFill>
              <a:schemeClr val="bg2">
                <a:lumMod val="9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1" i="0" u="none" strike="noStrike" kern="0" cap="none" spc="0" normalizeH="0" baseline="0" noProof="0" dirty="0">
                <a:ln>
                  <a:noFill/>
                </a:ln>
                <a:effectLst/>
                <a:uLnTx/>
                <a:uFillTx/>
                <a:ea typeface="Arial Unicode MS" pitchFamily="34" charset="-128"/>
                <a:cs typeface="Arial Unicode MS" pitchFamily="34" charset="-128"/>
              </a:rPr>
              <a:t>“Beyond the expected”</a:t>
            </a:r>
          </a:p>
        </p:txBody>
      </p:sp>
    </p:spTree>
    <p:extLst>
      <p:ext uri="{BB962C8B-B14F-4D97-AF65-F5344CB8AC3E}">
        <p14:creationId xmlns:p14="http://schemas.microsoft.com/office/powerpoint/2010/main" val="8890183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4000" y="324075"/>
            <a:ext cx="11545200" cy="756175"/>
          </a:xfrm>
        </p:spPr>
        <p:txBody>
          <a:bodyPr/>
          <a:lstStyle/>
          <a:p>
            <a:r>
              <a:rPr lang="en-US" dirty="0"/>
              <a:t>SAP Fiori Design Guidelines</a:t>
            </a:r>
          </a:p>
        </p:txBody>
      </p:sp>
      <p:pic>
        <p:nvPicPr>
          <p:cNvPr id="5"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899" y="1224443"/>
            <a:ext cx="6315075" cy="5274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764338" y="1228983"/>
            <a:ext cx="5332412" cy="2585323"/>
          </a:xfrm>
          <a:prstGeom prst="rect">
            <a:avLst/>
          </a:prstGeom>
        </p:spPr>
        <p:txBody>
          <a:bodyPr wrap="square">
            <a:spAutoFit/>
          </a:bodyPr>
          <a:lstStyle/>
          <a:p>
            <a:r>
              <a:rPr lang="en-US" sz="1800" b="1" dirty="0"/>
              <a:t>Fiori Design</a:t>
            </a:r>
          </a:p>
          <a:p>
            <a:r>
              <a:rPr lang="en-US" sz="1800" dirty="0"/>
              <a:t>SAP Fiori focuses on a simple and consistent user experience on many devices. This section introduces the design philosophy which all SAP Fiori apps are based on. </a:t>
            </a:r>
          </a:p>
          <a:p>
            <a:r>
              <a:rPr lang="en-US" sz="1800" dirty="0"/>
              <a:t>Additionally, a prototyping kit provides you with templates for various controls and patterns. Using those stencils allows you to easily create UI mock-ups in Microsoft PowerPoint or </a:t>
            </a:r>
            <a:r>
              <a:rPr lang="en-US" sz="1800" dirty="0" err="1"/>
              <a:t>Axure</a:t>
            </a:r>
            <a:r>
              <a:rPr lang="en-US" sz="1800" dirty="0"/>
              <a:t>. </a:t>
            </a:r>
          </a:p>
        </p:txBody>
      </p:sp>
      <p:sp>
        <p:nvSpPr>
          <p:cNvPr id="7" name="TextBox 6"/>
          <p:cNvSpPr txBox="1"/>
          <p:nvPr/>
        </p:nvSpPr>
        <p:spPr>
          <a:xfrm>
            <a:off x="6764338" y="5329061"/>
            <a:ext cx="4667250"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smtClean="0">
                <a:ea typeface="Arial Unicode MS" pitchFamily="34" charset="-128"/>
                <a:cs typeface="Arial Unicode MS" pitchFamily="34" charset="-128"/>
                <a:hlinkClick r:id="rId4"/>
              </a:rPr>
              <a:t>https://experience.sap.com/fiori-design-web/</a:t>
            </a:r>
            <a:r>
              <a:rPr lang="en-US" sz="1800" kern="0" dirty="0" smtClean="0">
                <a:ea typeface="Arial Unicode MS" pitchFamily="34" charset="-128"/>
                <a:cs typeface="Arial Unicode MS" pitchFamily="34" charset="-128"/>
              </a:rPr>
              <a:t> </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5785477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670" y="80873"/>
            <a:ext cx="10515600" cy="1325563"/>
          </a:xfrm>
        </p:spPr>
        <p:txBody>
          <a:bodyPr/>
          <a:lstStyle/>
          <a:p>
            <a:r>
              <a:rPr lang="en-US" altLang="zh-CN" dirty="0"/>
              <a:t>SAP </a:t>
            </a:r>
            <a:r>
              <a:rPr lang="en-US" dirty="0"/>
              <a:t>Fiori 2.0</a:t>
            </a:r>
          </a:p>
        </p:txBody>
      </p:sp>
      <p:sp>
        <p:nvSpPr>
          <p:cNvPr id="5" name="Rectangle 4"/>
          <p:cNvSpPr/>
          <p:nvPr/>
        </p:nvSpPr>
        <p:spPr>
          <a:xfrm>
            <a:off x="432000" y="1406436"/>
            <a:ext cx="11328000"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latin typeface="Arial" panose="020B0604020202020204" pitchFamily="34" charset="0"/>
              </a:rPr>
              <a:t>SAP Fiori 2.0 is the significant step in our evolution of user experience for business applications: an award-winning new design concept along with a delightful new visual theme, called Belize. </a:t>
            </a:r>
            <a:r>
              <a:rPr lang="en-US" dirty="0"/>
              <a:t>SAP Fiori 2.0 is the user experience for SAP S/4HANA and other solutions. </a:t>
            </a:r>
            <a:endParaRPr lang="en-US" dirty="0" smtClean="0"/>
          </a:p>
          <a:p>
            <a:pPr marL="285750" indent="-285750">
              <a:buFont typeface="Arial" panose="020B0604020202020204" pitchFamily="34" charset="0"/>
              <a:buChar char="•"/>
            </a:pPr>
            <a:endParaRPr lang="en-US" dirty="0"/>
          </a:p>
          <a:p>
            <a:r>
              <a:rPr lang="en-US" dirty="0" smtClean="0"/>
              <a:t>                </a:t>
            </a:r>
            <a:endParaRPr lang="en-US" dirty="0"/>
          </a:p>
        </p:txBody>
      </p:sp>
      <p:pic>
        <p:nvPicPr>
          <p:cNvPr id="7" name="Picture 6"/>
          <p:cNvPicPr>
            <a:picLocks noChangeAspect="1"/>
          </p:cNvPicPr>
          <p:nvPr/>
        </p:nvPicPr>
        <p:blipFill>
          <a:blip r:embed="rId4"/>
          <a:stretch>
            <a:fillRect/>
          </a:stretch>
        </p:blipFill>
        <p:spPr>
          <a:xfrm>
            <a:off x="6461869" y="2003539"/>
            <a:ext cx="5313306" cy="4352105"/>
          </a:xfrm>
          <a:prstGeom prst="rect">
            <a:avLst/>
          </a:prstGeom>
        </p:spPr>
      </p:pic>
      <p:sp>
        <p:nvSpPr>
          <p:cNvPr id="8" name="Rectangle 7"/>
          <p:cNvSpPr/>
          <p:nvPr/>
        </p:nvSpPr>
        <p:spPr>
          <a:xfrm>
            <a:off x="432000" y="3357820"/>
            <a:ext cx="6074286" cy="2339102"/>
          </a:xfrm>
          <a:prstGeom prst="rect">
            <a:avLst/>
          </a:prstGeom>
        </p:spPr>
        <p:txBody>
          <a:bodyPr wrap="square">
            <a:spAutoFit/>
          </a:bodyPr>
          <a:lstStyle/>
          <a:p>
            <a:r>
              <a:rPr lang="en-US" sz="2000" b="1" dirty="0">
                <a:solidFill>
                  <a:srgbClr val="000000"/>
                </a:solidFill>
                <a:latin typeface="Arial" panose="020B0604020202020204" pitchFamily="34" charset="0"/>
              </a:rPr>
              <a:t>Benefits</a:t>
            </a:r>
            <a:endParaRPr lang="en-US" sz="2000" dirty="0">
              <a:solidFill>
                <a:srgbClr val="000000"/>
              </a:solidFill>
              <a:latin typeface="Arial" panose="020B0604020202020204" pitchFamily="34" charset="0"/>
            </a:endParaRPr>
          </a:p>
          <a:p>
            <a:r>
              <a:rPr lang="en-US" dirty="0">
                <a:solidFill>
                  <a:srgbClr val="000000"/>
                </a:solidFill>
                <a:latin typeface="Wingdings" panose="05000000000000000000" pitchFamily="2" charset="2"/>
              </a:rPr>
              <a:t></a:t>
            </a:r>
            <a:r>
              <a:rPr lang="en-US" dirty="0">
                <a:solidFill>
                  <a:srgbClr val="000000"/>
                </a:solidFill>
                <a:latin typeface="Arial" panose="020B0604020202020204" pitchFamily="34" charset="0"/>
              </a:rPr>
              <a:t>Increased productivity –faster and direct access to relevant information and applications.</a:t>
            </a:r>
          </a:p>
          <a:p>
            <a:r>
              <a:rPr lang="en-US" dirty="0">
                <a:solidFill>
                  <a:srgbClr val="000000"/>
                </a:solidFill>
                <a:latin typeface="Wingdings" panose="05000000000000000000" pitchFamily="2" charset="2"/>
              </a:rPr>
              <a:t></a:t>
            </a:r>
            <a:r>
              <a:rPr lang="en-US" dirty="0">
                <a:solidFill>
                  <a:srgbClr val="000000"/>
                </a:solidFill>
                <a:latin typeface="Arial" panose="020B0604020202020204" pitchFamily="34" charset="0"/>
              </a:rPr>
              <a:t>Transparency on items needing your attention –timely notifications.</a:t>
            </a:r>
          </a:p>
          <a:p>
            <a:r>
              <a:rPr lang="en-US" dirty="0">
                <a:solidFill>
                  <a:srgbClr val="000000"/>
                </a:solidFill>
                <a:latin typeface="Wingdings" panose="05000000000000000000" pitchFamily="2" charset="2"/>
              </a:rPr>
              <a:t></a:t>
            </a:r>
            <a:r>
              <a:rPr lang="en-US" dirty="0">
                <a:solidFill>
                  <a:srgbClr val="000000"/>
                </a:solidFill>
                <a:latin typeface="Arial" panose="020B0604020202020204" pitchFamily="34" charset="0"/>
              </a:rPr>
              <a:t>Helps users decide what needs to be done next.</a:t>
            </a:r>
          </a:p>
          <a:p>
            <a:r>
              <a:rPr lang="en-US" dirty="0">
                <a:solidFill>
                  <a:srgbClr val="000000"/>
                </a:solidFill>
                <a:latin typeface="Wingdings" panose="05000000000000000000" pitchFamily="2" charset="2"/>
              </a:rPr>
              <a:t></a:t>
            </a:r>
            <a:r>
              <a:rPr lang="en-US" dirty="0">
                <a:solidFill>
                  <a:srgbClr val="000000"/>
                </a:solidFill>
                <a:latin typeface="Arial" panose="020B0604020202020204" pitchFamily="34" charset="0"/>
              </a:rPr>
              <a:t>Allows users to take quick and informed actions.</a:t>
            </a:r>
          </a:p>
          <a:p>
            <a:r>
              <a:rPr lang="en-US" dirty="0">
                <a:solidFill>
                  <a:srgbClr val="000000"/>
                </a:solidFill>
                <a:latin typeface="Wingdings" panose="05000000000000000000" pitchFamily="2" charset="2"/>
              </a:rPr>
              <a:t></a:t>
            </a:r>
            <a:r>
              <a:rPr lang="en-US" dirty="0">
                <a:solidFill>
                  <a:srgbClr val="000000"/>
                </a:solidFill>
                <a:latin typeface="Arial" panose="020B0604020202020204" pitchFamily="34" charset="0"/>
              </a:rPr>
              <a:t>Increased user satisfaction</a:t>
            </a:r>
          </a:p>
        </p:txBody>
      </p:sp>
      <p:sp>
        <p:nvSpPr>
          <p:cNvPr id="3" name="Rectangle 2"/>
          <p:cNvSpPr/>
          <p:nvPr/>
        </p:nvSpPr>
        <p:spPr>
          <a:xfrm>
            <a:off x="432000" y="6170978"/>
            <a:ext cx="5733429" cy="369332"/>
          </a:xfrm>
          <a:prstGeom prst="rect">
            <a:avLst/>
          </a:prstGeom>
        </p:spPr>
        <p:txBody>
          <a:bodyPr wrap="none">
            <a:spAutoFit/>
          </a:bodyPr>
          <a:lstStyle/>
          <a:p>
            <a:r>
              <a:rPr lang="en-US" dirty="0">
                <a:solidFill>
                  <a:schemeClr val="bg2">
                    <a:lumMod val="90000"/>
                  </a:schemeClr>
                </a:solidFill>
                <a:latin typeface="Arial" panose="020B0604020202020204" pitchFamily="34" charset="0"/>
                <a:hlinkClick r:id="rId5"/>
              </a:rPr>
              <a:t>Watch video of SAP Fiori 2.0 with SAP S/4HANA 1610</a:t>
            </a:r>
            <a:endParaRPr lang="en-US" dirty="0">
              <a:solidFill>
                <a:schemeClr val="bg2">
                  <a:lumMod val="90000"/>
                </a:schemeClr>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3359815674"/>
              </p:ext>
            </p:extLst>
          </p:nvPr>
        </p:nvGraphicFramePr>
        <p:xfrm>
          <a:off x="3372679" y="2425631"/>
          <a:ext cx="1250374" cy="1102760"/>
        </p:xfrm>
        <a:graphic>
          <a:graphicData uri="http://schemas.openxmlformats.org/presentationml/2006/ole">
            <mc:AlternateContent xmlns:mc="http://schemas.openxmlformats.org/markup-compatibility/2006">
              <mc:Choice xmlns:v="urn:schemas-microsoft-com:vml" Requires="v">
                <p:oleObj spid="_x0000_s1137" name="Acrobat Document" showAsIcon="1" r:id="rId6" imgW="914400" imgH="806400" progId="AcroExch.Document.DC">
                  <p:embed/>
                </p:oleObj>
              </mc:Choice>
              <mc:Fallback>
                <p:oleObj name="Acrobat Document" showAsIcon="1" r:id="rId6" imgW="914400" imgH="806400" progId="AcroExch.Document.DC">
                  <p:embed/>
                  <p:pic>
                    <p:nvPicPr>
                      <p:cNvPr id="0" name=""/>
                      <p:cNvPicPr/>
                      <p:nvPr/>
                    </p:nvPicPr>
                    <p:blipFill>
                      <a:blip r:embed="rId7"/>
                      <a:stretch>
                        <a:fillRect/>
                      </a:stretch>
                    </p:blipFill>
                    <p:spPr>
                      <a:xfrm>
                        <a:off x="3372679" y="2425631"/>
                        <a:ext cx="1250374" cy="1102760"/>
                      </a:xfrm>
                      <a:prstGeom prst="rect">
                        <a:avLst/>
                      </a:prstGeom>
                    </p:spPr>
                  </p:pic>
                </p:oleObj>
              </mc:Fallback>
            </mc:AlternateContent>
          </a:graphicData>
        </a:graphic>
      </p:graphicFrame>
    </p:spTree>
    <p:extLst>
      <p:ext uri="{BB962C8B-B14F-4D97-AF65-F5344CB8AC3E}">
        <p14:creationId xmlns:p14="http://schemas.microsoft.com/office/powerpoint/2010/main" val="33609199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1" y="176282"/>
            <a:ext cx="10515600" cy="1325563"/>
          </a:xfrm>
        </p:spPr>
        <p:txBody>
          <a:bodyPr/>
          <a:lstStyle/>
          <a:p>
            <a:r>
              <a:rPr lang="en-US" dirty="0"/>
              <a:t>SAP Fiori Launchpad (1)</a:t>
            </a:r>
            <a:br>
              <a:rPr lang="en-US" dirty="0"/>
            </a:br>
            <a:r>
              <a:rPr lang="en-US" sz="2000" dirty="0"/>
              <a:t>Web-based entry point for SAP business applications across platforms and devices</a:t>
            </a:r>
          </a:p>
        </p:txBody>
      </p:sp>
      <p:sp>
        <p:nvSpPr>
          <p:cNvPr id="3" name="Text Placeholder 2"/>
          <p:cNvSpPr>
            <a:spLocks noGrp="1"/>
          </p:cNvSpPr>
          <p:nvPr>
            <p:ph type="body" sz="quarter" idx="10"/>
          </p:nvPr>
        </p:nvSpPr>
        <p:spPr>
          <a:xfrm>
            <a:off x="432001" y="1692000"/>
            <a:ext cx="11326284" cy="4814308"/>
          </a:xfrm>
        </p:spPr>
        <p:txBody>
          <a:bodyPr/>
          <a:lstStyle/>
          <a:p>
            <a:r>
              <a:rPr lang="en-US" dirty="0"/>
              <a:t>SAP Fiori Launchpad is a </a:t>
            </a:r>
            <a:r>
              <a:rPr lang="en-US" dirty="0">
                <a:solidFill>
                  <a:srgbClr val="F0AB00"/>
                </a:solidFill>
              </a:rPr>
              <a:t>role based</a:t>
            </a:r>
            <a:r>
              <a:rPr lang="en-US" dirty="0"/>
              <a:t>,</a:t>
            </a:r>
          </a:p>
          <a:p>
            <a:r>
              <a:rPr lang="en-US" dirty="0"/>
              <a:t> </a:t>
            </a:r>
            <a:r>
              <a:rPr lang="en-US" dirty="0">
                <a:solidFill>
                  <a:srgbClr val="F0AB00"/>
                </a:solidFill>
              </a:rPr>
              <a:t>personalized</a:t>
            </a:r>
            <a:r>
              <a:rPr lang="en-US" dirty="0"/>
              <a:t>, </a:t>
            </a:r>
            <a:r>
              <a:rPr lang="en-US" dirty="0">
                <a:solidFill>
                  <a:srgbClr val="F0AB00"/>
                </a:solidFill>
              </a:rPr>
              <a:t>real-time</a:t>
            </a:r>
            <a:r>
              <a:rPr lang="en-US" dirty="0"/>
              <a:t>, and </a:t>
            </a:r>
            <a:r>
              <a:rPr lang="en-US" dirty="0">
                <a:solidFill>
                  <a:srgbClr val="F0AB00"/>
                </a:solidFill>
              </a:rPr>
              <a:t>contextual </a:t>
            </a:r>
          </a:p>
          <a:p>
            <a:r>
              <a:rPr lang="en-US" dirty="0"/>
              <a:t>aggregation point for business applications </a:t>
            </a:r>
          </a:p>
          <a:p>
            <a:r>
              <a:rPr lang="en-US" dirty="0"/>
              <a:t>and analytics.</a:t>
            </a:r>
          </a:p>
          <a:p>
            <a:endParaRPr lang="en-US" dirty="0"/>
          </a:p>
          <a:p>
            <a:r>
              <a:rPr lang="en-US" dirty="0"/>
              <a:t>It runs on multiple devices, using </a:t>
            </a:r>
          </a:p>
          <a:p>
            <a:r>
              <a:rPr lang="en-US" dirty="0">
                <a:solidFill>
                  <a:srgbClr val="F0AB00"/>
                </a:solidFill>
              </a:rPr>
              <a:t>responsive web design</a:t>
            </a:r>
            <a:r>
              <a:rPr lang="en-US" dirty="0"/>
              <a:t>, and is </a:t>
            </a:r>
          </a:p>
          <a:p>
            <a:r>
              <a:rPr lang="en-US" dirty="0"/>
              <a:t>deployable on </a:t>
            </a:r>
            <a:r>
              <a:rPr lang="en-US" dirty="0">
                <a:solidFill>
                  <a:srgbClr val="F0AB00"/>
                </a:solidFill>
              </a:rPr>
              <a:t>multiple platforms</a:t>
            </a:r>
            <a:r>
              <a:rPr lang="en-US" dirty="0"/>
              <a:t>. </a:t>
            </a:r>
          </a:p>
          <a:p>
            <a:endParaRPr lang="en-US" dirty="0"/>
          </a:p>
          <a:p>
            <a:endParaRPr lang="en-US" dirty="0"/>
          </a:p>
          <a:p>
            <a:endParaRPr lang="en-US" dirty="0"/>
          </a:p>
          <a:p>
            <a:endParaRPr lang="en-US" dirty="0"/>
          </a:p>
          <a:p>
            <a:endParaRPr lang="en-US" dirty="0"/>
          </a:p>
        </p:txBody>
      </p:sp>
      <p:pic>
        <p:nvPicPr>
          <p:cNvPr id="6" name="Picture 5"/>
          <p:cNvPicPr>
            <a:picLocks noChangeAspect="1"/>
          </p:cNvPicPr>
          <p:nvPr/>
        </p:nvPicPr>
        <p:blipFill>
          <a:blip r:embed="rId2"/>
          <a:stretch>
            <a:fillRect/>
          </a:stretch>
        </p:blipFill>
        <p:spPr>
          <a:xfrm>
            <a:off x="3593163" y="3151711"/>
            <a:ext cx="8334088" cy="3438908"/>
          </a:xfrm>
          <a:prstGeom prst="rect">
            <a:avLst/>
          </a:prstGeom>
        </p:spPr>
      </p:pic>
    </p:spTree>
    <p:extLst>
      <p:ext uri="{BB962C8B-B14F-4D97-AF65-F5344CB8AC3E}">
        <p14:creationId xmlns:p14="http://schemas.microsoft.com/office/powerpoint/2010/main" val="338892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hidden="1"/>
          <p:cNvSpPr txBox="1"/>
          <p:nvPr>
            <p:custDataLst>
              <p:tags r:id="rId2"/>
            </p:custDataLst>
          </p:nvPr>
        </p:nvSpPr>
        <p:spPr>
          <a:xfrm>
            <a:off x="197" y="1439704"/>
            <a:ext cx="0" cy="4632458"/>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556"/>
              </a:lnSpc>
            </a:pPr>
            <a:endParaRPr lang="de-DE" sz="1445" dirty="0"/>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r>
              <a:rPr lang="de-DE" sz="1334">
                <a:solidFill>
                  <a:srgbClr val="999FA6"/>
                </a:solidFill>
              </a:rPr>
              <a:t>2</a:t>
            </a:r>
          </a:p>
        </p:txBody>
      </p:sp>
      <p:sp>
        <p:nvSpPr>
          <p:cNvPr id="4" name="Rechteck 3" hidden="1"/>
          <p:cNvSpPr>
            <a:spLocks/>
          </p:cNvSpPr>
          <p:nvPr>
            <p:custDataLst>
              <p:tags r:id="rId4"/>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19761" rIns="0" bIns="0" rtlCol="0" anchor="t">
            <a:normAutofit/>
          </a:bodyPr>
          <a:lstStyle/>
          <a:p>
            <a:pPr>
              <a:lnSpc>
                <a:spcPts val="1000"/>
              </a:lnSpc>
            </a:pPr>
            <a:endParaRPr lang="de-DE" sz="611" dirty="0">
              <a:solidFill>
                <a:schemeClr val="tx1"/>
              </a:solidFill>
            </a:endParaRPr>
          </a:p>
        </p:txBody>
      </p:sp>
      <p:sp>
        <p:nvSpPr>
          <p:cNvPr id="2" name="Titel 1"/>
          <p:cNvSpPr>
            <a:spLocks noGrp="1"/>
          </p:cNvSpPr>
          <p:nvPr>
            <p:ph type="title"/>
            <p:custDataLst>
              <p:tags r:id="rId5"/>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p>
            <a:pPr>
              <a:lnSpc>
                <a:spcPct val="89000"/>
              </a:lnSpc>
              <a:spcBef>
                <a:spcPts val="0"/>
              </a:spcBef>
              <a:spcAft>
                <a:spcPts val="0"/>
              </a:spcAft>
            </a:pPr>
            <a:r>
              <a:rPr lang="de-DE" sz="3112" dirty="0">
                <a:solidFill>
                  <a:srgbClr val="A80163"/>
                </a:solidFill>
              </a:rPr>
              <a:t>Content</a:t>
            </a:r>
          </a:p>
        </p:txBody>
      </p:sp>
      <p:sp>
        <p:nvSpPr>
          <p:cNvPr id="3" name="Inhaltsplatzhalter 2"/>
          <p:cNvSpPr>
            <a:spLocks noGrp="1"/>
          </p:cNvSpPr>
          <p:nvPr>
            <p:ph idx="1"/>
            <p:custDataLst>
              <p:tags r:id="rId6"/>
            </p:custDataLst>
          </p:nvPr>
        </p:nvSpPr>
        <p:spPr>
          <a:xfrm>
            <a:off x="288137" y="1439704"/>
            <a:ext cx="11616432" cy="4632458"/>
          </a:xfrm>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p>
            <a:pPr lvl="0">
              <a:lnSpc>
                <a:spcPct val="150000"/>
              </a:lnSpc>
              <a:spcBef>
                <a:spcPct val="50000"/>
              </a:spcBef>
              <a:buClr>
                <a:srgbClr val="F0AB00"/>
              </a:buClr>
              <a:buSzPct val="80000"/>
              <a:buFont typeface="Wingdings" panose="05000000000000000000" pitchFamily="2" charset="2"/>
              <a:buChar char="Ø"/>
              <a:defRPr/>
            </a:pPr>
            <a:r>
              <a:rPr lang="en-US" sz="2400" b="1" dirty="0">
                <a:solidFill>
                  <a:srgbClr val="FFC000"/>
                </a:solidFill>
                <a:latin typeface="Calibri" panose="020F0502020204030204"/>
                <a:ea typeface="Arial Unicode MS" pitchFamily="34" charset="-128"/>
                <a:cs typeface="Arial Unicode MS" pitchFamily="34" charset="-128"/>
              </a:rPr>
              <a:t>Introduction good UX &amp; </a:t>
            </a:r>
            <a:r>
              <a:rPr lang="en-US" sz="2400" b="1" dirty="0" smtClean="0">
                <a:solidFill>
                  <a:srgbClr val="FFC000"/>
                </a:solidFill>
                <a:latin typeface="Calibri" panose="020F0502020204030204"/>
                <a:ea typeface="Arial Unicode MS" pitchFamily="34" charset="-128"/>
                <a:cs typeface="Arial Unicode MS" pitchFamily="34" charset="-128"/>
              </a:rPr>
              <a:t>Fiori</a:t>
            </a:r>
            <a:endParaRPr lang="en-US" sz="2400" b="1" dirty="0">
              <a:solidFill>
                <a:srgbClr val="FFC000"/>
              </a:solidFill>
              <a:latin typeface="Calibri" panose="020F0502020204030204"/>
              <a:ea typeface="Arial Unicode MS" pitchFamily="34" charset="-128"/>
              <a:cs typeface="Arial Unicode MS" pitchFamily="34" charset="-128"/>
            </a:endParaRPr>
          </a:p>
          <a:p>
            <a:pPr lvl="0" fontAlgn="auto">
              <a:lnSpc>
                <a:spcPct val="150000"/>
              </a:lnSpc>
              <a:spcBef>
                <a:spcPts val="0"/>
              </a:spcBef>
              <a:spcAft>
                <a:spcPts val="0"/>
              </a:spcAft>
              <a:buSzTx/>
              <a:buFont typeface="Wingdings" panose="05000000000000000000" pitchFamily="2" charset="2"/>
              <a:buChar char="Ø"/>
              <a:defRPr/>
            </a:pPr>
            <a:r>
              <a:rPr lang="en-US" sz="2400" b="1" dirty="0">
                <a:solidFill>
                  <a:srgbClr val="FFC000"/>
                </a:solidFill>
                <a:latin typeface="Calibri" panose="020F0502020204030204"/>
                <a:ea typeface="Arial Unicode MS" pitchFamily="34" charset="-128"/>
                <a:cs typeface="Arial Unicode MS" pitchFamily="34" charset="-128"/>
              </a:rPr>
              <a:t>SAP Fiori Design </a:t>
            </a:r>
            <a:r>
              <a:rPr lang="en-US" sz="2400" b="1" dirty="0" smtClean="0">
                <a:solidFill>
                  <a:srgbClr val="FFC000"/>
                </a:solidFill>
                <a:latin typeface="Calibri" panose="020F0502020204030204"/>
                <a:ea typeface="Arial Unicode MS" pitchFamily="34" charset="-128"/>
                <a:cs typeface="Arial Unicode MS" pitchFamily="34" charset="-128"/>
              </a:rPr>
              <a:t>Principles</a:t>
            </a:r>
          </a:p>
          <a:p>
            <a:pPr lvl="0" fontAlgn="auto">
              <a:lnSpc>
                <a:spcPct val="150000"/>
              </a:lnSpc>
              <a:spcBef>
                <a:spcPts val="0"/>
              </a:spcBef>
              <a:spcAft>
                <a:spcPts val="0"/>
              </a:spcAft>
              <a:buSzTx/>
              <a:buFont typeface="Wingdings" panose="05000000000000000000" pitchFamily="2" charset="2"/>
              <a:buChar char="Ø"/>
              <a:defRPr/>
            </a:pPr>
            <a:r>
              <a:rPr lang="en-US" sz="2400" b="1" dirty="0" smtClean="0">
                <a:solidFill>
                  <a:srgbClr val="FFC000"/>
                </a:solidFill>
                <a:latin typeface="Calibri" panose="020F0502020204030204"/>
                <a:ea typeface="Arial Unicode MS" pitchFamily="34" charset="-128"/>
                <a:cs typeface="Arial Unicode MS" pitchFamily="34" charset="-128"/>
              </a:rPr>
              <a:t>SAP </a:t>
            </a:r>
            <a:r>
              <a:rPr lang="en-US" sz="2400" b="1" dirty="0">
                <a:solidFill>
                  <a:srgbClr val="FFC000"/>
                </a:solidFill>
                <a:latin typeface="Calibri" panose="020F0502020204030204"/>
                <a:ea typeface="Arial Unicode MS" pitchFamily="34" charset="-128"/>
                <a:cs typeface="Arial Unicode MS" pitchFamily="34" charset="-128"/>
              </a:rPr>
              <a:t>Fiori Design Guideline </a:t>
            </a:r>
          </a:p>
          <a:p>
            <a:pPr lvl="0" fontAlgn="auto">
              <a:lnSpc>
                <a:spcPct val="150000"/>
              </a:lnSpc>
              <a:spcBef>
                <a:spcPts val="0"/>
              </a:spcBef>
              <a:spcAft>
                <a:spcPts val="0"/>
              </a:spcAft>
              <a:buSzTx/>
              <a:buFont typeface="Wingdings" panose="05000000000000000000" pitchFamily="2" charset="2"/>
              <a:buChar char="Ø"/>
              <a:defRPr/>
            </a:pPr>
            <a:r>
              <a:rPr lang="en-US" sz="2400" b="1" dirty="0">
                <a:solidFill>
                  <a:srgbClr val="FFC000"/>
                </a:solidFill>
                <a:latin typeface="Calibri" panose="020F0502020204030204"/>
                <a:ea typeface="Arial Unicode MS" pitchFamily="34" charset="-128"/>
                <a:cs typeface="Arial Unicode MS" pitchFamily="34" charset="-128"/>
              </a:rPr>
              <a:t>SAP Fiori 2.0</a:t>
            </a:r>
          </a:p>
          <a:p>
            <a:pPr lvl="0" fontAlgn="auto">
              <a:lnSpc>
                <a:spcPct val="150000"/>
              </a:lnSpc>
              <a:spcBef>
                <a:spcPts val="0"/>
              </a:spcBef>
              <a:spcAft>
                <a:spcPts val="0"/>
              </a:spcAft>
              <a:buSzTx/>
              <a:buFont typeface="Wingdings" panose="05000000000000000000" pitchFamily="2" charset="2"/>
              <a:buChar char="Ø"/>
              <a:defRPr/>
            </a:pPr>
            <a:r>
              <a:rPr lang="en-US" sz="2400" b="1" dirty="0">
                <a:solidFill>
                  <a:srgbClr val="FFC000"/>
                </a:solidFill>
                <a:latin typeface="Calibri" panose="020F0502020204030204"/>
                <a:ea typeface="Arial Unicode MS" pitchFamily="34" charset="-128"/>
                <a:cs typeface="Arial Unicode MS" pitchFamily="34" charset="-128"/>
              </a:rPr>
              <a:t>SAP Fiori </a:t>
            </a:r>
            <a:r>
              <a:rPr lang="en-US" sz="2400" b="1" dirty="0" smtClean="0">
                <a:solidFill>
                  <a:srgbClr val="FFC000"/>
                </a:solidFill>
                <a:latin typeface="Calibri" panose="020F0502020204030204"/>
                <a:ea typeface="Arial Unicode MS" pitchFamily="34" charset="-128"/>
                <a:cs typeface="Arial Unicode MS" pitchFamily="34" charset="-128"/>
              </a:rPr>
              <a:t>Launchpad</a:t>
            </a:r>
          </a:p>
          <a:p>
            <a:pPr lvl="0" fontAlgn="auto">
              <a:lnSpc>
                <a:spcPct val="150000"/>
              </a:lnSpc>
              <a:spcBef>
                <a:spcPts val="0"/>
              </a:spcBef>
              <a:spcAft>
                <a:spcPts val="0"/>
              </a:spcAft>
              <a:buSzTx/>
              <a:buFont typeface="Wingdings" panose="05000000000000000000" pitchFamily="2" charset="2"/>
              <a:buChar char="Ø"/>
              <a:defRPr/>
            </a:pPr>
            <a:r>
              <a:rPr lang="en-US" sz="2400" b="1" dirty="0" smtClean="0">
                <a:solidFill>
                  <a:srgbClr val="FFC000"/>
                </a:solidFill>
                <a:latin typeface="Calibri" panose="020F0502020204030204"/>
                <a:ea typeface="Arial Unicode MS" pitchFamily="34" charset="-128"/>
                <a:cs typeface="Arial Unicode MS" pitchFamily="34" charset="-128"/>
              </a:rPr>
              <a:t>Overview </a:t>
            </a:r>
            <a:r>
              <a:rPr lang="en-US" sz="2400" b="1" dirty="0">
                <a:solidFill>
                  <a:srgbClr val="FFC000"/>
                </a:solidFill>
                <a:latin typeface="Calibri" panose="020F0502020204030204"/>
                <a:ea typeface="Arial Unicode MS" pitchFamily="34" charset="-128"/>
                <a:cs typeface="Arial Unicode MS" pitchFamily="34" charset="-128"/>
              </a:rPr>
              <a:t>of Page Layout, Floorplans and Framework </a:t>
            </a:r>
            <a:endParaRPr lang="en-US" sz="2400" b="1" dirty="0" smtClean="0">
              <a:solidFill>
                <a:srgbClr val="FFC000"/>
              </a:solidFill>
              <a:latin typeface="Calibri" panose="020F0502020204030204"/>
              <a:ea typeface="Arial Unicode MS" pitchFamily="34" charset="-128"/>
              <a:cs typeface="Arial Unicode MS" pitchFamily="34" charset="-128"/>
            </a:endParaRPr>
          </a:p>
          <a:p>
            <a:pPr lvl="0" fontAlgn="auto">
              <a:lnSpc>
                <a:spcPct val="150000"/>
              </a:lnSpc>
              <a:spcBef>
                <a:spcPts val="0"/>
              </a:spcBef>
              <a:spcAft>
                <a:spcPts val="0"/>
              </a:spcAft>
              <a:buSzTx/>
              <a:buFont typeface="Wingdings" panose="05000000000000000000" pitchFamily="2" charset="2"/>
              <a:buChar char="Ø"/>
              <a:defRPr/>
            </a:pPr>
            <a:r>
              <a:rPr lang="en-US" sz="2400" b="1" dirty="0">
                <a:solidFill>
                  <a:srgbClr val="FFC000"/>
                </a:solidFill>
                <a:latin typeface="Calibri" panose="020F0502020204030204"/>
                <a:ea typeface="Arial Unicode MS" pitchFamily="34" charset="-128"/>
                <a:cs typeface="Arial Unicode MS" pitchFamily="34" charset="-128"/>
              </a:rPr>
              <a:t>Q&amp;A</a:t>
            </a:r>
          </a:p>
          <a:p>
            <a:pPr marL="0" indent="0">
              <a:lnSpc>
                <a:spcPct val="150000"/>
              </a:lnSpc>
              <a:spcAft>
                <a:spcPts val="0"/>
              </a:spcAft>
              <a:buNone/>
            </a:pPr>
            <a:endParaRPr lang="de-DE" dirty="0">
              <a:solidFill>
                <a:srgbClr val="000000"/>
              </a:solidFill>
            </a:endParaRPr>
          </a:p>
        </p:txBody>
      </p:sp>
    </p:spTree>
    <p:custDataLst>
      <p:tags r:id="rId1"/>
    </p:custDataLst>
    <p:extLst>
      <p:ext uri="{BB962C8B-B14F-4D97-AF65-F5344CB8AC3E}">
        <p14:creationId xmlns:p14="http://schemas.microsoft.com/office/powerpoint/2010/main" val="20997664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hteck 33"/>
          <p:cNvSpPr/>
          <p:nvPr>
            <p:custDataLst>
              <p:tags r:id="rId2"/>
            </p:custDataLst>
          </p:nvPr>
        </p:nvSpPr>
        <p:spPr>
          <a:xfrm>
            <a:off x="9164905" y="4204208"/>
            <a:ext cx="230097" cy="249240"/>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1">
              <a:solidFill>
                <a:schemeClr val="tx1"/>
              </a:solidFill>
            </a:endParaRPr>
          </a:p>
        </p:txBody>
      </p:sp>
      <p:sp>
        <p:nvSpPr>
          <p:cNvPr id="35" name="Rechteck 34"/>
          <p:cNvSpPr/>
          <p:nvPr>
            <p:custDataLst>
              <p:tags r:id="rId3"/>
            </p:custDataLst>
          </p:nvPr>
        </p:nvSpPr>
        <p:spPr>
          <a:xfrm>
            <a:off x="8537560" y="4204208"/>
            <a:ext cx="230097" cy="249240"/>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1">
              <a:solidFill>
                <a:schemeClr val="tx1"/>
              </a:solidFill>
            </a:endParaRPr>
          </a:p>
        </p:txBody>
      </p:sp>
      <p:sp>
        <p:nvSpPr>
          <p:cNvPr id="3" name="Rechteck 2"/>
          <p:cNvSpPr/>
          <p:nvPr>
            <p:custDataLst>
              <p:tags r:id="rId4"/>
            </p:custDataLst>
          </p:nvPr>
        </p:nvSpPr>
        <p:spPr>
          <a:xfrm>
            <a:off x="6989542" y="4206983"/>
            <a:ext cx="230097" cy="249240"/>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1">
              <a:solidFill>
                <a:schemeClr val="tx1"/>
              </a:solidFill>
            </a:endParaRPr>
          </a:p>
        </p:txBody>
      </p:sp>
      <p:sp>
        <p:nvSpPr>
          <p:cNvPr id="28" name="Rechteck 27"/>
          <p:cNvSpPr/>
          <p:nvPr>
            <p:custDataLst>
              <p:tags r:id="rId5"/>
            </p:custDataLst>
          </p:nvPr>
        </p:nvSpPr>
        <p:spPr>
          <a:xfrm>
            <a:off x="6343426" y="4206983"/>
            <a:ext cx="230097" cy="249240"/>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1">
              <a:solidFill>
                <a:schemeClr val="tx1"/>
              </a:solidFill>
            </a:endParaRPr>
          </a:p>
        </p:txBody>
      </p:sp>
      <p:sp>
        <p:nvSpPr>
          <p:cNvPr id="5" name="Rechteck 4" hidden="1"/>
          <p:cNvSpPr>
            <a:spLocks/>
          </p:cNvSpPr>
          <p:nvPr>
            <p:custDataLst>
              <p:tags r:id="rId6"/>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p>
            <a:pPr>
              <a:lnSpc>
                <a:spcPts val="1000"/>
              </a:lnSpc>
            </a:pPr>
            <a:endParaRPr lang="de-DE" sz="611">
              <a:solidFill>
                <a:schemeClr val="tx1"/>
              </a:solidFill>
            </a:endParaRPr>
          </a:p>
        </p:txBody>
      </p:sp>
      <p:sp>
        <p:nvSpPr>
          <p:cNvPr id="4" name="Textfeld 3" hidden="1"/>
          <p:cNvSpPr txBox="1"/>
          <p:nvPr>
            <p:custDataLst>
              <p:tags r:id="rId7"/>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556"/>
              </a:lnSpc>
            </a:pPr>
            <a:endParaRPr lang="de-DE" sz="1445" dirty="0"/>
          </a:p>
        </p:txBody>
      </p:sp>
      <p:sp>
        <p:nvSpPr>
          <p:cNvPr id="10" name="Gleichschenkliges Dreieck 9"/>
          <p:cNvSpPr/>
          <p:nvPr>
            <p:custDataLst>
              <p:tags r:id="rId8"/>
            </p:custDataLst>
          </p:nvPr>
        </p:nvSpPr>
        <p:spPr>
          <a:xfrm>
            <a:off x="4065243" y="419915"/>
            <a:ext cx="7621959" cy="5402417"/>
          </a:xfrm>
          <a:prstGeom prst="triangle">
            <a:avLst/>
          </a:prstGeom>
          <a:gradFill flip="none" rotWithShape="1">
            <a:gsLst>
              <a:gs pos="0">
                <a:srgbClr val="6D9ABC">
                  <a:tint val="66000"/>
                  <a:satMod val="160000"/>
                </a:srgbClr>
              </a:gs>
              <a:gs pos="50000">
                <a:srgbClr val="6D9ABC">
                  <a:tint val="44500"/>
                  <a:satMod val="160000"/>
                </a:srgbClr>
              </a:gs>
              <a:gs pos="100000">
                <a:srgbClr val="6D9ABC">
                  <a:tint val="23500"/>
                  <a:satMod val="160000"/>
                </a:srgb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1">
              <a:solidFill>
                <a:schemeClr val="tx1"/>
              </a:solidFill>
            </a:endParaRPr>
          </a:p>
        </p:txBody>
      </p:sp>
      <p:sp>
        <p:nvSpPr>
          <p:cNvPr id="11" name="Rechteck 10"/>
          <p:cNvSpPr/>
          <p:nvPr>
            <p:custDataLst>
              <p:tags r:id="rId9"/>
            </p:custDataLst>
          </p:nvPr>
        </p:nvSpPr>
        <p:spPr>
          <a:xfrm>
            <a:off x="6309484" y="2188260"/>
            <a:ext cx="3133473" cy="19902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1">
              <a:solidFill>
                <a:schemeClr val="tx1"/>
              </a:solidFill>
            </a:endParaRPr>
          </a:p>
        </p:txBody>
      </p:sp>
      <p:sp>
        <p:nvSpPr>
          <p:cNvPr id="12" name="Rechteck 11"/>
          <p:cNvSpPr/>
          <p:nvPr>
            <p:custDataLst>
              <p:tags r:id="rId10"/>
            </p:custDataLst>
          </p:nvPr>
        </p:nvSpPr>
        <p:spPr>
          <a:xfrm>
            <a:off x="5128083" y="3897590"/>
            <a:ext cx="5367130" cy="19502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1">
              <a:solidFill>
                <a:schemeClr val="tx1"/>
              </a:solidFill>
            </a:endParaRPr>
          </a:p>
        </p:txBody>
      </p:sp>
      <p:pic>
        <p:nvPicPr>
          <p:cNvPr id="13" name="Grafik 12"/>
          <p:cNvPicPr>
            <a:picLocks noChangeAspect="1"/>
          </p:cNvPicPr>
          <p:nvPr>
            <p:custDataLst>
              <p:tags r:id="rId11"/>
            </p:custDataLst>
          </p:nvPr>
        </p:nvPicPr>
        <p:blipFill>
          <a:blip r:embed="rId27"/>
          <a:stretch>
            <a:fillRect/>
          </a:stretch>
        </p:blipFill>
        <p:spPr>
          <a:xfrm>
            <a:off x="7038854" y="1039415"/>
            <a:ext cx="1705425" cy="1027131"/>
          </a:xfrm>
          <a:prstGeom prst="rect">
            <a:avLst/>
          </a:prstGeom>
          <a:effectLst>
            <a:outerShdw blurRad="50800" dist="38100" dir="2700000" algn="tl" rotWithShape="0">
              <a:prstClr val="black">
                <a:alpha val="40000"/>
              </a:prstClr>
            </a:outerShdw>
          </a:effectLst>
        </p:spPr>
      </p:pic>
      <p:pic>
        <p:nvPicPr>
          <p:cNvPr id="14" name="Grafik 13"/>
          <p:cNvPicPr>
            <a:picLocks noChangeAspect="1"/>
          </p:cNvPicPr>
          <p:nvPr>
            <p:custDataLst>
              <p:tags r:id="rId12"/>
            </p:custDataLst>
          </p:nvPr>
        </p:nvPicPr>
        <p:blipFill>
          <a:blip r:embed="rId28"/>
          <a:stretch>
            <a:fillRect/>
          </a:stretch>
        </p:blipFill>
        <p:spPr>
          <a:xfrm>
            <a:off x="7038853" y="2673857"/>
            <a:ext cx="1705425" cy="1080103"/>
          </a:xfrm>
          <a:prstGeom prst="rect">
            <a:avLst/>
          </a:prstGeom>
          <a:effectLst>
            <a:outerShdw blurRad="50800" dist="38100" dir="2700000" algn="tl" rotWithShape="0">
              <a:prstClr val="black">
                <a:alpha val="40000"/>
              </a:prstClr>
            </a:outerShdw>
          </a:effectLst>
        </p:spPr>
      </p:pic>
      <p:pic>
        <p:nvPicPr>
          <p:cNvPr id="15" name="Grafik 14"/>
          <p:cNvPicPr>
            <a:picLocks noChangeAspect="1"/>
          </p:cNvPicPr>
          <p:nvPr>
            <p:custDataLst>
              <p:tags r:id="rId13"/>
            </p:custDataLst>
          </p:nvPr>
        </p:nvPicPr>
        <p:blipFill>
          <a:blip r:embed="rId29"/>
          <a:stretch>
            <a:fillRect/>
          </a:stretch>
        </p:blipFill>
        <p:spPr>
          <a:xfrm>
            <a:off x="5684909" y="4206984"/>
            <a:ext cx="1985337" cy="1115508"/>
          </a:xfrm>
          <a:prstGeom prst="rect">
            <a:avLst/>
          </a:prstGeom>
          <a:effectLst>
            <a:outerShdw blurRad="50800" dist="38100" dir="2700000" algn="tl" rotWithShape="0">
              <a:prstClr val="black">
                <a:alpha val="40000"/>
              </a:prstClr>
            </a:outerShdw>
          </a:effectLst>
        </p:spPr>
      </p:pic>
      <p:pic>
        <p:nvPicPr>
          <p:cNvPr id="16" name="Grafik 15"/>
          <p:cNvPicPr>
            <a:picLocks noChangeAspect="1"/>
          </p:cNvPicPr>
          <p:nvPr>
            <p:custDataLst>
              <p:tags r:id="rId14"/>
            </p:custDataLst>
          </p:nvPr>
        </p:nvPicPr>
        <p:blipFill>
          <a:blip r:embed="rId30"/>
          <a:stretch>
            <a:fillRect/>
          </a:stretch>
        </p:blipFill>
        <p:spPr>
          <a:xfrm>
            <a:off x="8080977" y="4197528"/>
            <a:ext cx="1912603" cy="1124255"/>
          </a:xfrm>
          <a:prstGeom prst="rect">
            <a:avLst/>
          </a:prstGeom>
          <a:effectLst>
            <a:outerShdw blurRad="50800" dist="38100" dir="2700000" algn="tl" rotWithShape="0">
              <a:prstClr val="black">
                <a:alpha val="40000"/>
              </a:prstClr>
            </a:outerShdw>
          </a:effectLst>
        </p:spPr>
      </p:pic>
      <p:cxnSp>
        <p:nvCxnSpPr>
          <p:cNvPr id="18" name="Gerade Verbindung mit Pfeil 17"/>
          <p:cNvCxnSpPr>
            <a:stCxn id="13" idx="2"/>
            <a:endCxn id="14" idx="0"/>
          </p:cNvCxnSpPr>
          <p:nvPr>
            <p:custDataLst>
              <p:tags r:id="rId15"/>
            </p:custDataLst>
          </p:nvPr>
        </p:nvCxnSpPr>
        <p:spPr>
          <a:xfrm flipH="1">
            <a:off x="7891566" y="2066546"/>
            <a:ext cx="1" cy="607310"/>
          </a:xfrm>
          <a:prstGeom prst="straightConnector1">
            <a:avLst/>
          </a:prstGeom>
          <a:ln w="28575">
            <a:solidFill>
              <a:srgbClr val="0A513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winkelter Verbinder 19"/>
          <p:cNvCxnSpPr>
            <a:stCxn id="13" idx="2"/>
            <a:endCxn id="28" idx="0"/>
          </p:cNvCxnSpPr>
          <p:nvPr>
            <p:custDataLst>
              <p:tags r:id="rId16"/>
            </p:custDataLst>
          </p:nvPr>
        </p:nvCxnSpPr>
        <p:spPr>
          <a:xfrm rot="5400000">
            <a:off x="6104802" y="2420220"/>
            <a:ext cx="2140437" cy="1433092"/>
          </a:xfrm>
          <a:prstGeom prst="bentConnector3">
            <a:avLst>
              <a:gd name="adj1" fmla="val 21781"/>
            </a:avLst>
          </a:prstGeom>
          <a:ln w="28575">
            <a:solidFill>
              <a:srgbClr val="0A5139"/>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winkelter Verbinder 24"/>
          <p:cNvCxnSpPr>
            <a:stCxn id="13" idx="2"/>
            <a:endCxn id="34" idx="0"/>
          </p:cNvCxnSpPr>
          <p:nvPr>
            <p:custDataLst>
              <p:tags r:id="rId17"/>
            </p:custDataLst>
          </p:nvPr>
        </p:nvCxnSpPr>
        <p:spPr>
          <a:xfrm rot="16200000" flipH="1">
            <a:off x="7516929" y="2441183"/>
            <a:ext cx="2137662" cy="1388387"/>
          </a:xfrm>
          <a:prstGeom prst="bentConnector3">
            <a:avLst>
              <a:gd name="adj1" fmla="val 21745"/>
            </a:avLst>
          </a:prstGeom>
          <a:ln w="28575">
            <a:solidFill>
              <a:srgbClr val="0A5139"/>
            </a:solidFill>
            <a:tailEnd type="triangle"/>
          </a:ln>
        </p:spPr>
        <p:style>
          <a:lnRef idx="1">
            <a:schemeClr val="accent1"/>
          </a:lnRef>
          <a:fillRef idx="0">
            <a:schemeClr val="accent1"/>
          </a:fillRef>
          <a:effectRef idx="0">
            <a:schemeClr val="accent1"/>
          </a:effectRef>
          <a:fontRef idx="minor">
            <a:schemeClr val="tx1"/>
          </a:fontRef>
        </p:style>
      </p:cxnSp>
      <p:sp>
        <p:nvSpPr>
          <p:cNvPr id="53" name="Textfeld 52"/>
          <p:cNvSpPr txBox="1"/>
          <p:nvPr>
            <p:custDataLst>
              <p:tags r:id="rId18"/>
            </p:custDataLst>
          </p:nvPr>
        </p:nvSpPr>
        <p:spPr>
          <a:xfrm>
            <a:off x="5948244" y="5420456"/>
            <a:ext cx="1336328" cy="462732"/>
          </a:xfrm>
          <a:prstGeom prst="rect">
            <a:avLst/>
          </a:prstGeom>
          <a:noFill/>
        </p:spPr>
        <p:txBody>
          <a:bodyPr wrap="square" lIns="0" tIns="0" rIns="0" bIns="0" rtlCol="0">
            <a:noAutofit/>
          </a:bodyPr>
          <a:lstStyle/>
          <a:p>
            <a:pPr algn="ctr">
              <a:lnSpc>
                <a:spcPts val="2556"/>
              </a:lnSpc>
              <a:spcBef>
                <a:spcPts val="556"/>
              </a:spcBef>
            </a:pPr>
            <a:r>
              <a:rPr lang="de-DE" sz="1556" dirty="0"/>
              <a:t>SAP </a:t>
            </a:r>
            <a:r>
              <a:rPr lang="de-DE" sz="1556" dirty="0" err="1">
                <a:latin typeface="Bosch Office Sans" pitchFamily="2" charset="0"/>
              </a:rPr>
              <a:t>Fiori</a:t>
            </a:r>
            <a:endParaRPr lang="de-DE" sz="1556" dirty="0">
              <a:latin typeface="Bosch Office Sans" pitchFamily="2" charset="0"/>
            </a:endParaRPr>
          </a:p>
        </p:txBody>
      </p:sp>
      <p:sp>
        <p:nvSpPr>
          <p:cNvPr id="54" name="Textfeld 53"/>
          <p:cNvSpPr txBox="1"/>
          <p:nvPr>
            <p:custDataLst>
              <p:tags r:id="rId19"/>
            </p:custDataLst>
          </p:nvPr>
        </p:nvSpPr>
        <p:spPr>
          <a:xfrm>
            <a:off x="1234182" y="2971469"/>
            <a:ext cx="4673938" cy="462732"/>
          </a:xfrm>
          <a:prstGeom prst="rect">
            <a:avLst/>
          </a:prstGeom>
          <a:noFill/>
        </p:spPr>
        <p:txBody>
          <a:bodyPr wrap="square" lIns="0" tIns="0" rIns="0" bIns="0" rtlCol="0">
            <a:noAutofit/>
          </a:bodyPr>
          <a:lstStyle/>
          <a:p>
            <a:pPr>
              <a:lnSpc>
                <a:spcPts val="2556"/>
              </a:lnSpc>
              <a:spcBef>
                <a:spcPts val="556"/>
              </a:spcBef>
            </a:pPr>
            <a:r>
              <a:rPr lang="de-DE" sz="2001" spc="333" dirty="0">
                <a:latin typeface="Bosch Office Sans" pitchFamily="2" charset="0"/>
                <a:cs typeface="Arial" panose="020B0604020202020204" pitchFamily="34" charset="0"/>
              </a:rPr>
              <a:t>Infos &amp; Actions for user flow </a:t>
            </a:r>
          </a:p>
        </p:txBody>
      </p:sp>
      <p:sp>
        <p:nvSpPr>
          <p:cNvPr id="55" name="Textfeld 54"/>
          <p:cNvSpPr txBox="1"/>
          <p:nvPr>
            <p:custDataLst>
              <p:tags r:id="rId20"/>
            </p:custDataLst>
          </p:nvPr>
        </p:nvSpPr>
        <p:spPr>
          <a:xfrm>
            <a:off x="214440" y="4680761"/>
            <a:ext cx="5375764" cy="462732"/>
          </a:xfrm>
          <a:prstGeom prst="rect">
            <a:avLst/>
          </a:prstGeom>
          <a:noFill/>
        </p:spPr>
        <p:txBody>
          <a:bodyPr wrap="square" lIns="0" tIns="0" rIns="0" bIns="0" rtlCol="0">
            <a:noAutofit/>
          </a:bodyPr>
          <a:lstStyle/>
          <a:p>
            <a:pPr>
              <a:lnSpc>
                <a:spcPts val="2556"/>
              </a:lnSpc>
              <a:spcBef>
                <a:spcPts val="556"/>
              </a:spcBef>
            </a:pPr>
            <a:r>
              <a:rPr lang="de-DE" sz="2001" spc="333" dirty="0">
                <a:latin typeface="Arial" panose="020B0604020202020204" pitchFamily="34" charset="0"/>
                <a:cs typeface="Arial" panose="020B0604020202020204" pitchFamily="34" charset="0"/>
              </a:rPr>
              <a:t>Capture </a:t>
            </a:r>
            <a:r>
              <a:rPr lang="de-DE" sz="2001" spc="333" dirty="0" err="1">
                <a:latin typeface="Arial" panose="020B0604020202020204" pitchFamily="34" charset="0"/>
                <a:cs typeface="Arial" panose="020B0604020202020204" pitchFamily="34" charset="0"/>
              </a:rPr>
              <a:t>details</a:t>
            </a:r>
            <a:r>
              <a:rPr lang="de-DE" sz="2001" spc="333" dirty="0">
                <a:latin typeface="Arial" panose="020B0604020202020204" pitchFamily="34" charset="0"/>
                <a:cs typeface="Arial" panose="020B0604020202020204" pitchFamily="34" charset="0"/>
              </a:rPr>
              <a:t> </a:t>
            </a:r>
            <a:r>
              <a:rPr lang="de-DE" sz="2001" spc="333" dirty="0" err="1">
                <a:latin typeface="Bosch Office Sans" pitchFamily="2" charset="0"/>
                <a:cs typeface="Arial" panose="020B0604020202020204" pitchFamily="34" charset="0"/>
              </a:rPr>
              <a:t>and</a:t>
            </a:r>
            <a:r>
              <a:rPr lang="de-DE" sz="2001" spc="333" dirty="0">
                <a:latin typeface="Arial" panose="020B0604020202020204" pitchFamily="34" charset="0"/>
                <a:cs typeface="Arial" panose="020B0604020202020204" pitchFamily="34" charset="0"/>
              </a:rPr>
              <a:t> </a:t>
            </a:r>
            <a:r>
              <a:rPr lang="de-DE" sz="2001" spc="333" dirty="0" err="1">
                <a:latin typeface="Arial" panose="020B0604020202020204" pitchFamily="34" charset="0"/>
                <a:cs typeface="Arial" panose="020B0604020202020204" pitchFamily="34" charset="0"/>
              </a:rPr>
              <a:t>work</a:t>
            </a:r>
            <a:r>
              <a:rPr lang="de-DE" sz="2001" spc="333" dirty="0">
                <a:latin typeface="Arial" panose="020B0604020202020204" pitchFamily="34" charset="0"/>
                <a:cs typeface="Arial" panose="020B0604020202020204" pitchFamily="34" charset="0"/>
              </a:rPr>
              <a:t> in </a:t>
            </a:r>
            <a:r>
              <a:rPr lang="de-DE" sz="2001" spc="333" dirty="0" err="1">
                <a:latin typeface="Arial" panose="020B0604020202020204" pitchFamily="34" charset="0"/>
                <a:cs typeface="Arial" panose="020B0604020202020204" pitchFamily="34" charset="0"/>
              </a:rPr>
              <a:t>depth</a:t>
            </a:r>
            <a:endParaRPr lang="de-DE" sz="2001" spc="333" dirty="0">
              <a:latin typeface="Arial" panose="020B0604020202020204" pitchFamily="34" charset="0"/>
              <a:cs typeface="Arial" panose="020B0604020202020204" pitchFamily="34" charset="0"/>
            </a:endParaRPr>
          </a:p>
        </p:txBody>
      </p:sp>
      <p:sp>
        <p:nvSpPr>
          <p:cNvPr id="56" name="Textfeld 55"/>
          <p:cNvSpPr txBox="1"/>
          <p:nvPr>
            <p:custDataLst>
              <p:tags r:id="rId21"/>
            </p:custDataLst>
          </p:nvPr>
        </p:nvSpPr>
        <p:spPr>
          <a:xfrm>
            <a:off x="479566" y="1451532"/>
            <a:ext cx="6284050" cy="462732"/>
          </a:xfrm>
          <a:prstGeom prst="rect">
            <a:avLst/>
          </a:prstGeom>
          <a:noFill/>
        </p:spPr>
        <p:txBody>
          <a:bodyPr wrap="square" lIns="0" tIns="0" rIns="0" bIns="0" rtlCol="0">
            <a:noAutofit/>
          </a:bodyPr>
          <a:lstStyle/>
          <a:p>
            <a:pPr>
              <a:lnSpc>
                <a:spcPts val="2556"/>
              </a:lnSpc>
              <a:spcBef>
                <a:spcPts val="556"/>
              </a:spcBef>
            </a:pPr>
            <a:r>
              <a:rPr lang="de-DE" sz="2001" spc="300" dirty="0">
                <a:latin typeface="Bosch Office Sans" pitchFamily="2" charset="0"/>
                <a:cs typeface="Arial" panose="020B0604020202020204" pitchFamily="34" charset="0"/>
              </a:rPr>
              <a:t>Single </a:t>
            </a:r>
            <a:r>
              <a:rPr lang="de-DE" sz="2001" spc="300" dirty="0" err="1">
                <a:latin typeface="Bosch Office Sans" pitchFamily="2" charset="0"/>
                <a:cs typeface="Arial" panose="020B0604020202020204" pitchFamily="34" charset="0"/>
              </a:rPr>
              <a:t>point</a:t>
            </a:r>
            <a:r>
              <a:rPr lang="de-DE" sz="2001" spc="300" dirty="0">
                <a:latin typeface="Bosch Office Sans" pitchFamily="2" charset="0"/>
                <a:cs typeface="Arial" panose="020B0604020202020204" pitchFamily="34" charset="0"/>
              </a:rPr>
              <a:t> </a:t>
            </a:r>
            <a:r>
              <a:rPr lang="de-DE" sz="2001" spc="300" dirty="0" err="1">
                <a:latin typeface="Bosch Office Sans" pitchFamily="2" charset="0"/>
                <a:cs typeface="Arial" panose="020B0604020202020204" pitchFamily="34" charset="0"/>
              </a:rPr>
              <a:t>of</a:t>
            </a:r>
            <a:r>
              <a:rPr lang="de-DE" sz="2001" spc="300" dirty="0">
                <a:latin typeface="Bosch Office Sans" pitchFamily="2" charset="0"/>
                <a:cs typeface="Arial" panose="020B0604020202020204" pitchFamily="34" charset="0"/>
              </a:rPr>
              <a:t> </a:t>
            </a:r>
            <a:r>
              <a:rPr lang="de-DE" sz="2001" spc="300" dirty="0" err="1">
                <a:latin typeface="Bosch Office Sans" pitchFamily="2" charset="0"/>
                <a:cs typeface="Arial" panose="020B0604020202020204" pitchFamily="34" charset="0"/>
              </a:rPr>
              <a:t>entry</a:t>
            </a:r>
            <a:r>
              <a:rPr lang="de-DE" sz="2001" spc="300" dirty="0">
                <a:latin typeface="Bosch Office Sans" pitchFamily="2" charset="0"/>
                <a:cs typeface="Arial" panose="020B0604020202020204" pitchFamily="34" charset="0"/>
              </a:rPr>
              <a:t> </a:t>
            </a:r>
            <a:r>
              <a:rPr lang="de-DE" sz="2001" spc="300" dirty="0" err="1">
                <a:latin typeface="Bosch Office Sans" pitchFamily="2" charset="0"/>
                <a:cs typeface="Arial" panose="020B0604020202020204" pitchFamily="34" charset="0"/>
              </a:rPr>
              <a:t>for</a:t>
            </a:r>
            <a:r>
              <a:rPr lang="de-DE" sz="2001" spc="300" dirty="0">
                <a:latin typeface="Bosch Office Sans" pitchFamily="2" charset="0"/>
                <a:cs typeface="Arial" panose="020B0604020202020204" pitchFamily="34" charset="0"/>
              </a:rPr>
              <a:t> Business User</a:t>
            </a:r>
          </a:p>
        </p:txBody>
      </p:sp>
      <p:sp>
        <p:nvSpPr>
          <p:cNvPr id="57" name="Textfeld 56"/>
          <p:cNvSpPr txBox="1"/>
          <p:nvPr>
            <p:custDataLst>
              <p:tags r:id="rId22"/>
            </p:custDataLst>
          </p:nvPr>
        </p:nvSpPr>
        <p:spPr>
          <a:xfrm>
            <a:off x="8021884" y="5420456"/>
            <a:ext cx="2030790" cy="462732"/>
          </a:xfrm>
          <a:prstGeom prst="rect">
            <a:avLst/>
          </a:prstGeom>
          <a:noFill/>
        </p:spPr>
        <p:txBody>
          <a:bodyPr wrap="square" lIns="0" tIns="0" rIns="0" bIns="0" rtlCol="0">
            <a:noAutofit/>
          </a:bodyPr>
          <a:lstStyle/>
          <a:p>
            <a:pPr algn="ctr">
              <a:lnSpc>
                <a:spcPts val="2556"/>
              </a:lnSpc>
              <a:spcBef>
                <a:spcPts val="556"/>
              </a:spcBef>
            </a:pPr>
            <a:r>
              <a:rPr lang="de-DE" sz="1556" dirty="0" err="1"/>
              <a:t>Visually</a:t>
            </a:r>
            <a:r>
              <a:rPr lang="de-DE" sz="1556" dirty="0"/>
              <a:t> </a:t>
            </a:r>
            <a:r>
              <a:rPr lang="de-DE" sz="1556" dirty="0" err="1">
                <a:latin typeface="Bosch Office Sans" pitchFamily="2" charset="0"/>
              </a:rPr>
              <a:t>harmonized</a:t>
            </a:r>
            <a:endParaRPr lang="de-DE" sz="1556" dirty="0">
              <a:latin typeface="Bosch Office Sans" pitchFamily="2" charset="0"/>
            </a:endParaRPr>
          </a:p>
        </p:txBody>
      </p:sp>
      <p:cxnSp>
        <p:nvCxnSpPr>
          <p:cNvPr id="24" name="Gewinkelter Verbinder 23"/>
          <p:cNvCxnSpPr>
            <a:stCxn id="14" idx="2"/>
            <a:endCxn id="35" idx="0"/>
          </p:cNvCxnSpPr>
          <p:nvPr>
            <p:custDataLst>
              <p:tags r:id="rId23"/>
            </p:custDataLst>
          </p:nvPr>
        </p:nvCxnSpPr>
        <p:spPr>
          <a:xfrm rot="16200000" flipH="1">
            <a:off x="8046962" y="3598562"/>
            <a:ext cx="450249" cy="761044"/>
          </a:xfrm>
          <a:prstGeom prst="bentConnector3">
            <a:avLst>
              <a:gd name="adj1" fmla="val 50000"/>
            </a:avLst>
          </a:prstGeom>
          <a:ln w="28575">
            <a:solidFill>
              <a:srgbClr val="0A513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winkelter Verbinder 26"/>
          <p:cNvCxnSpPr>
            <a:stCxn id="14" idx="2"/>
            <a:endCxn id="3" idx="0"/>
          </p:cNvCxnSpPr>
          <p:nvPr>
            <p:custDataLst>
              <p:tags r:id="rId24"/>
            </p:custDataLst>
          </p:nvPr>
        </p:nvCxnSpPr>
        <p:spPr>
          <a:xfrm rot="5400000">
            <a:off x="7271568" y="3586984"/>
            <a:ext cx="453024" cy="786975"/>
          </a:xfrm>
          <a:prstGeom prst="bentConnector3">
            <a:avLst>
              <a:gd name="adj1" fmla="val 50000"/>
            </a:avLst>
          </a:prstGeom>
          <a:ln w="28575">
            <a:solidFill>
              <a:srgbClr val="0A5139"/>
            </a:solidFill>
            <a:tailEnd type="triangle"/>
          </a:ln>
        </p:spPr>
        <p:style>
          <a:lnRef idx="1">
            <a:schemeClr val="accent1"/>
          </a:lnRef>
          <a:fillRef idx="0">
            <a:schemeClr val="accent1"/>
          </a:fillRef>
          <a:effectRef idx="0">
            <a:schemeClr val="accent1"/>
          </a:effectRef>
          <a:fontRef idx="minor">
            <a:schemeClr val="tx1"/>
          </a:fontRef>
        </p:style>
      </p:cxnSp>
      <p:sp>
        <p:nvSpPr>
          <p:cNvPr id="37" name="Textfeld 36"/>
          <p:cNvSpPr txBox="1"/>
          <p:nvPr>
            <p:custDataLst>
              <p:tags r:id="rId25"/>
            </p:custDataLst>
          </p:nvPr>
        </p:nvSpPr>
        <p:spPr>
          <a:xfrm>
            <a:off x="1263848" y="3236365"/>
            <a:ext cx="4738977" cy="577292"/>
          </a:xfrm>
          <a:prstGeom prst="rect">
            <a:avLst/>
          </a:prstGeom>
          <a:noFill/>
        </p:spPr>
        <p:txBody>
          <a:bodyPr wrap="none" lIns="0" tIns="0" rIns="0" bIns="0" rtlCol="0">
            <a:noAutofit/>
          </a:bodyPr>
          <a:lstStyle/>
          <a:p>
            <a:pPr>
              <a:lnSpc>
                <a:spcPts val="2556"/>
              </a:lnSpc>
              <a:spcBef>
                <a:spcPts val="556"/>
              </a:spcBef>
            </a:pPr>
            <a:r>
              <a:rPr lang="de-DE" sz="1111" dirty="0"/>
              <a:t>* </a:t>
            </a:r>
            <a:r>
              <a:rPr lang="de-DE" sz="1111" dirty="0" err="1"/>
              <a:t>Overview</a:t>
            </a:r>
            <a:r>
              <a:rPr lang="de-DE" sz="1111" dirty="0"/>
              <a:t> Page: Minimum SAP Release SAP NW 7.50 </a:t>
            </a:r>
          </a:p>
        </p:txBody>
      </p:sp>
    </p:spTree>
    <p:custDataLst>
      <p:tags r:id="rId1"/>
    </p:custDataLst>
    <p:extLst>
      <p:ext uri="{BB962C8B-B14F-4D97-AF65-F5344CB8AC3E}">
        <p14:creationId xmlns:p14="http://schemas.microsoft.com/office/powerpoint/2010/main" val="22229662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1" y="109360"/>
            <a:ext cx="10515600" cy="1325563"/>
          </a:xfrm>
        </p:spPr>
        <p:txBody>
          <a:bodyPr/>
          <a:lstStyle/>
          <a:p>
            <a:r>
              <a:rPr lang="en-US" dirty="0"/>
              <a:t>SAP Fiori Launchpad (2)</a:t>
            </a:r>
          </a:p>
        </p:txBody>
      </p:sp>
      <p:sp>
        <p:nvSpPr>
          <p:cNvPr id="3" name="Text Placeholder 2"/>
          <p:cNvSpPr>
            <a:spLocks noGrp="1"/>
          </p:cNvSpPr>
          <p:nvPr>
            <p:ph type="body" sz="quarter" idx="10"/>
          </p:nvPr>
        </p:nvSpPr>
        <p:spPr/>
        <p:txBody>
          <a:bodyPr/>
          <a:lstStyle/>
          <a:p>
            <a:r>
              <a:rPr lang="en-US" dirty="0"/>
              <a:t>Navigation Menu</a:t>
            </a:r>
          </a:p>
        </p:txBody>
      </p:sp>
      <p:pic>
        <p:nvPicPr>
          <p:cNvPr id="4" name="Picture 3"/>
          <p:cNvPicPr>
            <a:picLocks noChangeAspect="1"/>
          </p:cNvPicPr>
          <p:nvPr/>
        </p:nvPicPr>
        <p:blipFill>
          <a:blip r:embed="rId2"/>
          <a:stretch>
            <a:fillRect/>
          </a:stretch>
        </p:blipFill>
        <p:spPr>
          <a:xfrm>
            <a:off x="922929" y="2206153"/>
            <a:ext cx="10582479" cy="4318272"/>
          </a:xfrm>
          <a:prstGeom prst="rect">
            <a:avLst/>
          </a:prstGeom>
        </p:spPr>
      </p:pic>
    </p:spTree>
    <p:extLst>
      <p:ext uri="{BB962C8B-B14F-4D97-AF65-F5344CB8AC3E}">
        <p14:creationId xmlns:p14="http://schemas.microsoft.com/office/powerpoint/2010/main" val="17436804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243" y="143699"/>
            <a:ext cx="10515600" cy="1325563"/>
          </a:xfrm>
        </p:spPr>
        <p:txBody>
          <a:bodyPr/>
          <a:lstStyle/>
          <a:p>
            <a:r>
              <a:rPr lang="en-US" altLang="zh-CN" dirty="0"/>
              <a:t>Overview of </a:t>
            </a:r>
            <a:r>
              <a:rPr lang="en-US" dirty="0"/>
              <a:t>Page Layouts</a:t>
            </a:r>
          </a:p>
        </p:txBody>
      </p:sp>
      <p:sp>
        <p:nvSpPr>
          <p:cNvPr id="3" name="Text Placeholder 2"/>
          <p:cNvSpPr>
            <a:spLocks noGrp="1"/>
          </p:cNvSpPr>
          <p:nvPr>
            <p:ph type="body" sz="quarter" idx="10"/>
          </p:nvPr>
        </p:nvSpPr>
        <p:spPr>
          <a:xfrm>
            <a:off x="771969" y="1469262"/>
            <a:ext cx="9368492" cy="5048769"/>
          </a:xfrm>
        </p:spPr>
        <p:txBody>
          <a:bodyPr/>
          <a:lstStyle/>
          <a:p>
            <a:pPr marL="342900" indent="-342900">
              <a:buFont typeface="+mj-lt"/>
              <a:buAutoNum type="arabicPeriod"/>
            </a:pPr>
            <a:r>
              <a:rPr lang="en-US" dirty="0"/>
              <a:t>Dynamic Page Layout</a:t>
            </a:r>
          </a:p>
          <a:p>
            <a:pPr marL="342900" indent="-342900">
              <a:buFont typeface="+mj-lt"/>
              <a:buAutoNum type="arabicPeriod"/>
            </a:pPr>
            <a:r>
              <a:rPr lang="en-US" dirty="0"/>
              <a:t>Full Screen Layout</a:t>
            </a:r>
          </a:p>
          <a:p>
            <a:pPr marL="342900" indent="-342900">
              <a:buFont typeface="+mj-lt"/>
              <a:buAutoNum type="arabicPeriod"/>
            </a:pPr>
            <a:r>
              <a:rPr lang="en-US" dirty="0"/>
              <a:t>Flexible Column Layout</a:t>
            </a:r>
          </a:p>
          <a:p>
            <a:pPr marL="342900" indent="-342900">
              <a:buFont typeface="+mj-lt"/>
              <a:buAutoNum type="arabicPeriod"/>
            </a:pPr>
            <a:r>
              <a:rPr lang="en-US" dirty="0"/>
              <a:t>Split-Screen Layout</a:t>
            </a:r>
          </a:p>
          <a:p>
            <a:pPr marL="342900" indent="-342900">
              <a:buFont typeface="+mj-lt"/>
              <a:buAutoNum type="arabicPeriod"/>
            </a:pPr>
            <a:r>
              <a:rPr lang="en-US" dirty="0"/>
              <a:t>Dynamic Side </a:t>
            </a:r>
            <a:r>
              <a:rPr lang="en-US" dirty="0" smtClean="0"/>
              <a:t>Content</a:t>
            </a:r>
          </a:p>
          <a:p>
            <a:pPr marL="342900" indent="-342900">
              <a:buFont typeface="+mj-lt"/>
              <a:buAutoNum type="arabicPeriod"/>
            </a:pPr>
            <a:r>
              <a:rPr lang="en-US" dirty="0"/>
              <a:t>Multi-Instance </a:t>
            </a:r>
            <a:r>
              <a:rPr lang="en-US" dirty="0" smtClean="0"/>
              <a:t>Handling</a:t>
            </a:r>
            <a:endParaRPr lang="en-US" dirty="0"/>
          </a:p>
        </p:txBody>
      </p:sp>
    </p:spTree>
    <p:extLst>
      <p:ext uri="{BB962C8B-B14F-4D97-AF65-F5344CB8AC3E}">
        <p14:creationId xmlns:p14="http://schemas.microsoft.com/office/powerpoint/2010/main" val="40651576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185" y="185098"/>
            <a:ext cx="10515600" cy="1325563"/>
          </a:xfrm>
        </p:spPr>
        <p:txBody>
          <a:bodyPr>
            <a:normAutofit fontScale="90000"/>
          </a:bodyPr>
          <a:lstStyle/>
          <a:p>
            <a:r>
              <a:rPr lang="en-US" dirty="0"/>
              <a:t/>
            </a:r>
            <a:br>
              <a:rPr lang="en-US" dirty="0"/>
            </a:br>
            <a:r>
              <a:rPr lang="en-US" dirty="0"/>
              <a:t>Overview of Page Layouts: </a:t>
            </a:r>
            <a:r>
              <a:rPr lang="en-US" b="0" dirty="0"/>
              <a:t>Dynamic Page Layout</a:t>
            </a:r>
            <a:br>
              <a:rPr lang="en-US" b="0" dirty="0"/>
            </a:br>
            <a:endParaRPr lang="en-US" dirty="0"/>
          </a:p>
        </p:txBody>
      </p:sp>
      <p:sp>
        <p:nvSpPr>
          <p:cNvPr id="5" name="Rectangle 4"/>
          <p:cNvSpPr/>
          <p:nvPr/>
        </p:nvSpPr>
        <p:spPr>
          <a:xfrm>
            <a:off x="246185" y="1510661"/>
            <a:ext cx="4056184" cy="3139321"/>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72"/>
              </a:rPr>
              <a:t>The </a:t>
            </a:r>
            <a:r>
              <a:rPr lang="en-US" b="1" dirty="0">
                <a:solidFill>
                  <a:srgbClr val="333333"/>
                </a:solidFill>
                <a:latin typeface="72"/>
              </a:rPr>
              <a:t>dynamic page</a:t>
            </a:r>
            <a:r>
              <a:rPr lang="en-US" dirty="0">
                <a:solidFill>
                  <a:srgbClr val="333333"/>
                </a:solidFill>
                <a:latin typeface="72"/>
              </a:rPr>
              <a:t> is a new layout control and it is designed in a way to support various floorplans and use cases. The layout is full responsive and will be the </a:t>
            </a:r>
            <a:r>
              <a:rPr lang="en-US" b="1" dirty="0">
                <a:solidFill>
                  <a:srgbClr val="333333"/>
                </a:solidFill>
                <a:latin typeface="72"/>
              </a:rPr>
              <a:t>successor of the full screen layout</a:t>
            </a:r>
            <a:r>
              <a:rPr lang="en-US" dirty="0">
                <a:solidFill>
                  <a:srgbClr val="333333"/>
                </a:solidFill>
                <a:latin typeface="72"/>
              </a:rPr>
              <a:t> with additional functionality to have a coherent and consistent snapping header concept that can be adapted throughout all floorplans.</a:t>
            </a:r>
            <a:endParaRPr lang="en-US" dirty="0"/>
          </a:p>
        </p:txBody>
      </p:sp>
      <p:pic>
        <p:nvPicPr>
          <p:cNvPr id="7" name="Picture 6"/>
          <p:cNvPicPr>
            <a:picLocks noChangeAspect="1"/>
          </p:cNvPicPr>
          <p:nvPr/>
        </p:nvPicPr>
        <p:blipFill>
          <a:blip r:embed="rId2"/>
          <a:stretch>
            <a:fillRect/>
          </a:stretch>
        </p:blipFill>
        <p:spPr>
          <a:xfrm>
            <a:off x="4302369" y="1260210"/>
            <a:ext cx="7574862" cy="5012523"/>
          </a:xfrm>
          <a:prstGeom prst="rect">
            <a:avLst/>
          </a:prstGeom>
        </p:spPr>
      </p:pic>
    </p:spTree>
    <p:extLst>
      <p:ext uri="{BB962C8B-B14F-4D97-AF65-F5344CB8AC3E}">
        <p14:creationId xmlns:p14="http://schemas.microsoft.com/office/powerpoint/2010/main" val="31935485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75" y="95668"/>
            <a:ext cx="10515600" cy="1325563"/>
          </a:xfrm>
        </p:spPr>
        <p:txBody>
          <a:bodyPr/>
          <a:lstStyle/>
          <a:p>
            <a:r>
              <a:rPr lang="en-US" dirty="0"/>
              <a:t>Overview of Page Layouts: </a:t>
            </a:r>
            <a:r>
              <a:rPr lang="en-US" b="0" dirty="0"/>
              <a:t>Full Screen Layout</a:t>
            </a:r>
            <a:endParaRPr lang="en-US" dirty="0"/>
          </a:p>
        </p:txBody>
      </p:sp>
      <p:pic>
        <p:nvPicPr>
          <p:cNvPr id="4" name="Picture 3"/>
          <p:cNvPicPr>
            <a:picLocks noChangeAspect="1"/>
          </p:cNvPicPr>
          <p:nvPr/>
        </p:nvPicPr>
        <p:blipFill>
          <a:blip r:embed="rId2"/>
          <a:stretch>
            <a:fillRect/>
          </a:stretch>
        </p:blipFill>
        <p:spPr>
          <a:xfrm>
            <a:off x="4897695" y="1290981"/>
            <a:ext cx="6862305" cy="5148960"/>
          </a:xfrm>
          <a:prstGeom prst="rect">
            <a:avLst/>
          </a:prstGeom>
        </p:spPr>
      </p:pic>
      <p:sp>
        <p:nvSpPr>
          <p:cNvPr id="5" name="Rectangle 4"/>
          <p:cNvSpPr/>
          <p:nvPr/>
        </p:nvSpPr>
        <p:spPr>
          <a:xfrm>
            <a:off x="187569" y="1421231"/>
            <a:ext cx="444304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72"/>
              </a:rPr>
              <a:t>The </a:t>
            </a:r>
            <a:r>
              <a:rPr lang="en-US" b="1" dirty="0">
                <a:solidFill>
                  <a:srgbClr val="333333"/>
                </a:solidFill>
                <a:latin typeface="72"/>
              </a:rPr>
              <a:t>full screen layout</a:t>
            </a:r>
            <a:r>
              <a:rPr lang="en-US" dirty="0">
                <a:solidFill>
                  <a:srgbClr val="333333"/>
                </a:solidFill>
                <a:latin typeface="72"/>
              </a:rPr>
              <a:t> uses the full width of the screen to display the app content. This layout provides maximum flexibility while maintaining the look and feel of SAP Fiori.</a:t>
            </a:r>
            <a:r>
              <a:rPr lang="en-US" b="1" dirty="0">
                <a:solidFill>
                  <a:srgbClr val="333333"/>
                </a:solidFill>
                <a:latin typeface="72"/>
              </a:rPr>
              <a:t> </a:t>
            </a:r>
            <a:r>
              <a:rPr lang="en-US" dirty="0">
                <a:solidFill>
                  <a:srgbClr val="333333"/>
                </a:solidFill>
                <a:latin typeface="72"/>
              </a:rPr>
              <a:t>The full screen layout is ideal for displaying wide tables with four or more columns, and for showing various types of information on one page. However, it is difficult to ensure that the layout is responsive due to the immense differences between a widescreen desktop and a mobile phone</a:t>
            </a:r>
            <a:r>
              <a:rPr lang="en-US" dirty="0" smtClean="0">
                <a:solidFill>
                  <a:srgbClr val="333333"/>
                </a:solidFill>
                <a:latin typeface="72"/>
              </a:rPr>
              <a:t>.</a:t>
            </a:r>
          </a:p>
          <a:p>
            <a:pPr marL="285750" indent="-285750">
              <a:buFont typeface="Arial" panose="020B0604020202020204" pitchFamily="34" charset="0"/>
              <a:buChar char="•"/>
            </a:pPr>
            <a:endParaRPr lang="en-US" dirty="0">
              <a:solidFill>
                <a:srgbClr val="333333"/>
              </a:solidFill>
              <a:latin typeface="72"/>
            </a:endParaRPr>
          </a:p>
          <a:p>
            <a:pPr marL="285750" indent="-285750">
              <a:buFont typeface="Arial" panose="020B0604020202020204" pitchFamily="34" charset="0"/>
              <a:buChar char="•"/>
            </a:pPr>
            <a:r>
              <a:rPr lang="en-US" b="1" dirty="0"/>
              <a:t>Note</a:t>
            </a:r>
            <a:r>
              <a:rPr lang="en-US" dirty="0"/>
              <a:t>: The full screen layout  were deprecated with version 1.48.</a:t>
            </a:r>
          </a:p>
        </p:txBody>
      </p:sp>
    </p:spTree>
    <p:extLst>
      <p:ext uri="{BB962C8B-B14F-4D97-AF65-F5344CB8AC3E}">
        <p14:creationId xmlns:p14="http://schemas.microsoft.com/office/powerpoint/2010/main" val="22820058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305" y="94372"/>
            <a:ext cx="10515600" cy="1325563"/>
          </a:xfrm>
        </p:spPr>
        <p:txBody>
          <a:bodyPr/>
          <a:lstStyle/>
          <a:p>
            <a:r>
              <a:rPr lang="en-US" dirty="0"/>
              <a:t>Overview of Page Layouts: </a:t>
            </a:r>
            <a:r>
              <a:rPr lang="en-US" b="0" dirty="0"/>
              <a:t>Split-Screen Layout</a:t>
            </a:r>
            <a:endParaRPr lang="en-US" dirty="0"/>
          </a:p>
        </p:txBody>
      </p:sp>
      <p:pic>
        <p:nvPicPr>
          <p:cNvPr id="4" name="Picture 3"/>
          <p:cNvPicPr>
            <a:picLocks noChangeAspect="1"/>
          </p:cNvPicPr>
          <p:nvPr/>
        </p:nvPicPr>
        <p:blipFill>
          <a:blip r:embed="rId2"/>
          <a:stretch>
            <a:fillRect/>
          </a:stretch>
        </p:blipFill>
        <p:spPr>
          <a:xfrm>
            <a:off x="3097509" y="1419935"/>
            <a:ext cx="8837523" cy="4734680"/>
          </a:xfrm>
          <a:prstGeom prst="rect">
            <a:avLst/>
          </a:prstGeom>
        </p:spPr>
      </p:pic>
      <p:sp>
        <p:nvSpPr>
          <p:cNvPr id="5" name="Rectangle 4"/>
          <p:cNvSpPr/>
          <p:nvPr/>
        </p:nvSpPr>
        <p:spPr>
          <a:xfrm>
            <a:off x="164123" y="1419935"/>
            <a:ext cx="2731477" cy="2062103"/>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333333"/>
                </a:solidFill>
                <a:latin typeface="72"/>
              </a:rPr>
              <a:t>The </a:t>
            </a:r>
            <a:r>
              <a:rPr lang="en-US" sz="1600" b="1" dirty="0">
                <a:solidFill>
                  <a:srgbClr val="333333"/>
                </a:solidFill>
                <a:latin typeface="72"/>
              </a:rPr>
              <a:t>split-screen layout</a:t>
            </a:r>
            <a:r>
              <a:rPr lang="en-US" sz="1600" dirty="0">
                <a:solidFill>
                  <a:srgbClr val="333333"/>
                </a:solidFill>
                <a:latin typeface="72"/>
              </a:rPr>
              <a:t> is one of the most widely used and stable layouts in SAP Fiori. Use this layout if the user needs to switch easily between different work items. </a:t>
            </a:r>
            <a:endParaRPr lang="en-US" sz="1600" dirty="0"/>
          </a:p>
        </p:txBody>
      </p:sp>
      <p:sp>
        <p:nvSpPr>
          <p:cNvPr id="3" name="Rectangle 2"/>
          <p:cNvSpPr/>
          <p:nvPr/>
        </p:nvSpPr>
        <p:spPr>
          <a:xfrm>
            <a:off x="331305" y="4169091"/>
            <a:ext cx="2564295" cy="923330"/>
          </a:xfrm>
          <a:prstGeom prst="rect">
            <a:avLst/>
          </a:prstGeom>
        </p:spPr>
        <p:txBody>
          <a:bodyPr wrap="square">
            <a:spAutoFit/>
          </a:bodyPr>
          <a:lstStyle/>
          <a:p>
            <a:r>
              <a:rPr lang="en-US" b="1" dirty="0">
                <a:solidFill>
                  <a:srgbClr val="333333"/>
                </a:solidFill>
                <a:latin typeface="72"/>
              </a:rPr>
              <a:t>Note</a:t>
            </a:r>
            <a:r>
              <a:rPr lang="en-US" dirty="0">
                <a:solidFill>
                  <a:srgbClr val="333333"/>
                </a:solidFill>
                <a:latin typeface="72"/>
              </a:rPr>
              <a:t>: </a:t>
            </a:r>
            <a:r>
              <a:rPr lang="en-US" dirty="0" smtClean="0">
                <a:solidFill>
                  <a:srgbClr val="333333"/>
                </a:solidFill>
                <a:latin typeface="72"/>
              </a:rPr>
              <a:t>The </a:t>
            </a:r>
            <a:r>
              <a:rPr lang="en-US" dirty="0" smtClean="0">
                <a:latin typeface="72"/>
              </a:rPr>
              <a:t>split </a:t>
            </a:r>
            <a:r>
              <a:rPr lang="en-US" dirty="0">
                <a:latin typeface="72"/>
              </a:rPr>
              <a:t>screen layout</a:t>
            </a:r>
            <a:r>
              <a:rPr lang="en-US" dirty="0">
                <a:solidFill>
                  <a:srgbClr val="333333"/>
                </a:solidFill>
                <a:latin typeface="72"/>
              </a:rPr>
              <a:t> were deprecated with version 1.48.</a:t>
            </a:r>
            <a:endParaRPr lang="de-DE" dirty="0"/>
          </a:p>
        </p:txBody>
      </p:sp>
    </p:spTree>
    <p:extLst>
      <p:ext uri="{BB962C8B-B14F-4D97-AF65-F5344CB8AC3E}">
        <p14:creationId xmlns:p14="http://schemas.microsoft.com/office/powerpoint/2010/main" val="23855423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803" y="152828"/>
            <a:ext cx="11591482" cy="1325563"/>
          </a:xfrm>
        </p:spPr>
        <p:txBody>
          <a:bodyPr/>
          <a:lstStyle/>
          <a:p>
            <a:r>
              <a:rPr lang="en-US" dirty="0"/>
              <a:t>Overview of Page Layouts: </a:t>
            </a:r>
            <a:r>
              <a:rPr lang="en-US" b="0" dirty="0"/>
              <a:t>Flexible Column Layout</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2"/>
          <a:stretch>
            <a:fillRect/>
          </a:stretch>
        </p:blipFill>
        <p:spPr>
          <a:xfrm>
            <a:off x="326492" y="1556220"/>
            <a:ext cx="11217694" cy="4755413"/>
          </a:xfrm>
          <a:prstGeom prst="rect">
            <a:avLst/>
          </a:prstGeom>
        </p:spPr>
      </p:pic>
    </p:spTree>
    <p:extLst>
      <p:ext uri="{BB962C8B-B14F-4D97-AF65-F5344CB8AC3E}">
        <p14:creationId xmlns:p14="http://schemas.microsoft.com/office/powerpoint/2010/main" val="31687525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696" y="80450"/>
            <a:ext cx="11247304" cy="1325563"/>
          </a:xfrm>
        </p:spPr>
        <p:txBody>
          <a:bodyPr/>
          <a:lstStyle/>
          <a:p>
            <a:r>
              <a:rPr lang="en-US" dirty="0"/>
              <a:t>Overview of Page Layouts: </a:t>
            </a:r>
            <a:r>
              <a:rPr lang="en-US" b="0" dirty="0"/>
              <a:t>Dynamic Side Content</a:t>
            </a:r>
            <a:endParaRPr lang="en-US" dirty="0"/>
          </a:p>
        </p:txBody>
      </p:sp>
      <p:pic>
        <p:nvPicPr>
          <p:cNvPr id="4" name="Picture 3"/>
          <p:cNvPicPr>
            <a:picLocks noChangeAspect="1"/>
          </p:cNvPicPr>
          <p:nvPr/>
        </p:nvPicPr>
        <p:blipFill>
          <a:blip r:embed="rId2"/>
          <a:stretch>
            <a:fillRect/>
          </a:stretch>
        </p:blipFill>
        <p:spPr>
          <a:xfrm>
            <a:off x="4406492" y="1359121"/>
            <a:ext cx="7353508" cy="4793953"/>
          </a:xfrm>
          <a:prstGeom prst="rect">
            <a:avLst/>
          </a:prstGeom>
        </p:spPr>
      </p:pic>
      <p:sp>
        <p:nvSpPr>
          <p:cNvPr id="5" name="Rectangle 4"/>
          <p:cNvSpPr/>
          <p:nvPr/>
        </p:nvSpPr>
        <p:spPr>
          <a:xfrm>
            <a:off x="257907" y="1406013"/>
            <a:ext cx="3774831" cy="3139321"/>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72"/>
              </a:rPr>
              <a:t>The </a:t>
            </a:r>
            <a:r>
              <a:rPr lang="en-US" b="1" dirty="0">
                <a:solidFill>
                  <a:srgbClr val="333333"/>
                </a:solidFill>
                <a:latin typeface="72"/>
              </a:rPr>
              <a:t>dynamic side content layout</a:t>
            </a:r>
            <a:r>
              <a:rPr lang="en-US" dirty="0">
                <a:solidFill>
                  <a:srgbClr val="333333"/>
                </a:solidFill>
                <a:latin typeface="72"/>
              </a:rPr>
              <a:t> is a control that allows additional content – such as a timeline, chat, and additional information – to be displayed in a way that flexibly adapts to different screen sizes. The behavior of the control on smaller screen sizes can be configured by app development following the guidelines.</a:t>
            </a:r>
            <a:endParaRPr lang="en-US" dirty="0"/>
          </a:p>
        </p:txBody>
      </p:sp>
    </p:spTree>
    <p:extLst>
      <p:ext uri="{BB962C8B-B14F-4D97-AF65-F5344CB8AC3E}">
        <p14:creationId xmlns:p14="http://schemas.microsoft.com/office/powerpoint/2010/main" val="30399130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1" y="365125"/>
            <a:ext cx="11515451" cy="1325563"/>
          </a:xfrm>
        </p:spPr>
        <p:txBody>
          <a:bodyPr>
            <a:normAutofit/>
          </a:bodyPr>
          <a:lstStyle/>
          <a:p>
            <a:r>
              <a:rPr lang="en-US" sz="4000" dirty="0"/>
              <a:t>Overview of </a:t>
            </a:r>
            <a:r>
              <a:rPr lang="en-US" sz="4000" dirty="0" smtClean="0"/>
              <a:t>Page Layout: Multi-Instance Layout</a:t>
            </a:r>
            <a:r>
              <a:rPr lang="en-US" dirty="0"/>
              <a:t/>
            </a:r>
            <a:br>
              <a:rPr lang="en-US" dirty="0"/>
            </a:br>
            <a:endParaRPr lang="de-DE" dirty="0"/>
          </a:p>
        </p:txBody>
      </p:sp>
      <p:sp>
        <p:nvSpPr>
          <p:cNvPr id="3" name="Text Placeholder 2"/>
          <p:cNvSpPr>
            <a:spLocks noGrp="1"/>
          </p:cNvSpPr>
          <p:nvPr>
            <p:ph type="body" sz="quarter" idx="10"/>
          </p:nvPr>
        </p:nvSpPr>
        <p:spPr>
          <a:xfrm>
            <a:off x="432001" y="1272745"/>
            <a:ext cx="11338241" cy="5214551"/>
          </a:xfrm>
        </p:spPr>
        <p:txBody>
          <a:bodyPr/>
          <a:lstStyle/>
          <a:p>
            <a:pPr marL="457200" indent="-457200">
              <a:buFont typeface="Arial" panose="020B0604020202020204" pitchFamily="34" charset="0"/>
              <a:buChar char="•"/>
            </a:pPr>
            <a:r>
              <a:rPr lang="en-US" sz="1800" dirty="0"/>
              <a:t>The multi-instance layout allows users to open multiple documents in a tabular view. After selecting items from a list, the user opens them in a tab container.</a:t>
            </a:r>
            <a:endParaRPr lang="de-DE" sz="1800" dirty="0"/>
          </a:p>
        </p:txBody>
      </p:sp>
      <p:pic>
        <p:nvPicPr>
          <p:cNvPr id="4" name="Picture 3"/>
          <p:cNvPicPr>
            <a:picLocks noChangeAspect="1"/>
          </p:cNvPicPr>
          <p:nvPr/>
        </p:nvPicPr>
        <p:blipFill>
          <a:blip r:embed="rId2"/>
          <a:stretch>
            <a:fillRect/>
          </a:stretch>
        </p:blipFill>
        <p:spPr>
          <a:xfrm>
            <a:off x="387743" y="2366101"/>
            <a:ext cx="5651946" cy="3749055"/>
          </a:xfrm>
          <a:prstGeom prst="rect">
            <a:avLst/>
          </a:prstGeom>
        </p:spPr>
      </p:pic>
      <p:pic>
        <p:nvPicPr>
          <p:cNvPr id="5" name="Picture 4"/>
          <p:cNvPicPr>
            <a:picLocks noChangeAspect="1"/>
          </p:cNvPicPr>
          <p:nvPr/>
        </p:nvPicPr>
        <p:blipFill>
          <a:blip r:embed="rId3"/>
          <a:stretch>
            <a:fillRect/>
          </a:stretch>
        </p:blipFill>
        <p:spPr>
          <a:xfrm>
            <a:off x="6216899" y="2366101"/>
            <a:ext cx="5730553" cy="3782060"/>
          </a:xfrm>
          <a:prstGeom prst="rect">
            <a:avLst/>
          </a:prstGeom>
        </p:spPr>
      </p:pic>
    </p:spTree>
    <p:extLst>
      <p:ext uri="{BB962C8B-B14F-4D97-AF65-F5344CB8AC3E}">
        <p14:creationId xmlns:p14="http://schemas.microsoft.com/office/powerpoint/2010/main" val="6564944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122" y="196160"/>
            <a:ext cx="10515600" cy="1325563"/>
          </a:xfrm>
        </p:spPr>
        <p:txBody>
          <a:bodyPr/>
          <a:lstStyle/>
          <a:p>
            <a:r>
              <a:rPr lang="en-US" altLang="zh-CN" dirty="0"/>
              <a:t>Overview of Floorplans</a:t>
            </a:r>
            <a:endParaRPr lang="en-US" dirty="0"/>
          </a:p>
        </p:txBody>
      </p:sp>
      <p:sp>
        <p:nvSpPr>
          <p:cNvPr id="3" name="Text Placeholder 2"/>
          <p:cNvSpPr>
            <a:spLocks noGrp="1"/>
          </p:cNvSpPr>
          <p:nvPr>
            <p:ph type="body" sz="quarter" idx="10"/>
          </p:nvPr>
        </p:nvSpPr>
        <p:spPr>
          <a:xfrm>
            <a:off x="432001" y="1692000"/>
            <a:ext cx="11326284" cy="4671730"/>
          </a:xfrm>
        </p:spPr>
        <p:txBody>
          <a:bodyPr/>
          <a:lstStyle/>
          <a:p>
            <a:pPr marL="342900" indent="-342900">
              <a:buFont typeface="+mj-lt"/>
              <a:buAutoNum type="arabicPeriod"/>
            </a:pPr>
            <a:r>
              <a:rPr lang="en-US" dirty="0"/>
              <a:t>Object Page Floorplan</a:t>
            </a:r>
          </a:p>
          <a:p>
            <a:pPr marL="342900" indent="-342900">
              <a:buFont typeface="+mj-lt"/>
              <a:buAutoNum type="arabicPeriod"/>
            </a:pPr>
            <a:r>
              <a:rPr lang="en-US" dirty="0"/>
              <a:t>Initial Page Floorplan</a:t>
            </a:r>
          </a:p>
          <a:p>
            <a:pPr marL="342900" indent="-342900">
              <a:buFont typeface="+mj-lt"/>
              <a:buAutoNum type="arabicPeriod"/>
            </a:pPr>
            <a:r>
              <a:rPr lang="en-US" dirty="0"/>
              <a:t>List Report Floorplan</a:t>
            </a:r>
          </a:p>
          <a:p>
            <a:pPr marL="342900" indent="-342900">
              <a:buFont typeface="+mj-lt"/>
              <a:buAutoNum type="arabicPeriod"/>
            </a:pPr>
            <a:r>
              <a:rPr lang="en-US" dirty="0"/>
              <a:t>Worklist Floorplan</a:t>
            </a:r>
          </a:p>
          <a:p>
            <a:pPr marL="342900" indent="-342900">
              <a:buFont typeface="+mj-lt"/>
              <a:buAutoNum type="arabicPeriod"/>
            </a:pPr>
            <a:r>
              <a:rPr lang="en-US" dirty="0"/>
              <a:t>Wizard Floorplan</a:t>
            </a:r>
          </a:p>
          <a:p>
            <a:pPr marL="342900" indent="-342900">
              <a:buFont typeface="+mj-lt"/>
              <a:buAutoNum type="arabicPeriod"/>
            </a:pPr>
            <a:r>
              <a:rPr lang="en-US" dirty="0" smtClean="0"/>
              <a:t>Analytical List Page Floorplan</a:t>
            </a:r>
            <a:endParaRPr lang="en-US" dirty="0"/>
          </a:p>
          <a:p>
            <a:pPr marL="342900" indent="-342900">
              <a:buFont typeface="+mj-lt"/>
              <a:buAutoNum type="arabicPeriod"/>
            </a:pPr>
            <a:r>
              <a:rPr lang="en-US" dirty="0"/>
              <a:t>Object View </a:t>
            </a:r>
            <a:r>
              <a:rPr lang="en-US" dirty="0" smtClean="0"/>
              <a:t>Floorplan</a:t>
            </a:r>
          </a:p>
          <a:p>
            <a:pPr marL="342900" indent="-342900">
              <a:buFont typeface="+mj-lt"/>
              <a:buAutoNum type="arabicPeriod"/>
            </a:pPr>
            <a:endParaRPr lang="en-US" dirty="0"/>
          </a:p>
          <a:p>
            <a:endParaRPr lang="en-US" dirty="0"/>
          </a:p>
        </p:txBody>
      </p:sp>
    </p:spTree>
    <p:extLst>
      <p:ext uri="{BB962C8B-B14F-4D97-AF65-F5344CB8AC3E}">
        <p14:creationId xmlns:p14="http://schemas.microsoft.com/office/powerpoint/2010/main" val="23175890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1" y="216038"/>
            <a:ext cx="10515600" cy="1325563"/>
          </a:xfrm>
        </p:spPr>
        <p:txBody>
          <a:bodyPr/>
          <a:lstStyle/>
          <a:p>
            <a:r>
              <a:rPr lang="en-US" dirty="0"/>
              <a:t>What is good UX?</a:t>
            </a:r>
          </a:p>
        </p:txBody>
      </p:sp>
      <p:sp>
        <p:nvSpPr>
          <p:cNvPr id="3" name="Text Placeholder 2"/>
          <p:cNvSpPr>
            <a:spLocks noGrp="1"/>
          </p:cNvSpPr>
          <p:nvPr>
            <p:ph type="body" sz="quarter" idx="10"/>
          </p:nvPr>
        </p:nvSpPr>
        <p:spPr>
          <a:xfrm>
            <a:off x="432001" y="1692000"/>
            <a:ext cx="11326284" cy="3320675"/>
          </a:xfrm>
        </p:spPr>
        <p:txBody>
          <a:bodyPr/>
          <a:lstStyle/>
          <a:p>
            <a:r>
              <a:rPr lang="en-US" sz="2400" dirty="0"/>
              <a:t>A good user experience </a:t>
            </a:r>
            <a:r>
              <a:rPr lang="en-US" dirty="0"/>
              <a:t>simplifies everything </a:t>
            </a:r>
          </a:p>
          <a:p>
            <a:r>
              <a:rPr lang="en-US" dirty="0"/>
              <a:t>-- the </a:t>
            </a:r>
            <a:r>
              <a:rPr lang="en-US" dirty="0">
                <a:solidFill>
                  <a:srgbClr val="FFC000"/>
                </a:solidFill>
              </a:rPr>
              <a:t>user interface (UI)</a:t>
            </a:r>
            <a:r>
              <a:rPr lang="en-US" dirty="0"/>
              <a:t>, the </a:t>
            </a:r>
            <a:r>
              <a:rPr lang="en-US" dirty="0">
                <a:solidFill>
                  <a:srgbClr val="FFC000"/>
                </a:solidFill>
              </a:rPr>
              <a:t>interaction</a:t>
            </a:r>
            <a:r>
              <a:rPr lang="en-US" dirty="0"/>
              <a:t>, and </a:t>
            </a:r>
          </a:p>
          <a:p>
            <a:r>
              <a:rPr lang="en-US" dirty="0"/>
              <a:t>the </a:t>
            </a:r>
            <a:r>
              <a:rPr lang="en-US" dirty="0">
                <a:solidFill>
                  <a:srgbClr val="FFC000"/>
                </a:solidFill>
              </a:rPr>
              <a:t>functionality</a:t>
            </a:r>
            <a:r>
              <a:rPr lang="en-US" dirty="0"/>
              <a:t> – and tailors them to </a:t>
            </a:r>
            <a:r>
              <a:rPr lang="en-US" dirty="0">
                <a:solidFill>
                  <a:srgbClr val="FFC000"/>
                </a:solidFill>
              </a:rPr>
              <a:t>seamlessly</a:t>
            </a:r>
          </a:p>
          <a:p>
            <a:r>
              <a:rPr lang="en-US" dirty="0"/>
              <a:t>to what you need and want for the tasks relevant </a:t>
            </a:r>
          </a:p>
          <a:p>
            <a:r>
              <a:rPr lang="en-US" dirty="0"/>
              <a:t>to your job. </a:t>
            </a:r>
          </a:p>
          <a:p>
            <a:endParaRPr lang="en-US" dirty="0"/>
          </a:p>
          <a:p>
            <a:r>
              <a:rPr lang="en-US" dirty="0" smtClean="0">
                <a:hlinkClick r:id="rId3"/>
              </a:rPr>
              <a:t>https</a:t>
            </a:r>
            <a:r>
              <a:rPr lang="en-US" dirty="0">
                <a:hlinkClick r:id="rId3"/>
              </a:rPr>
              <a:t>://videos.cdn.sap.com/vod/2015/ext/what-is-a-good-user-experience.mp4</a:t>
            </a:r>
            <a:endParaRPr lang="en-US" dirty="0"/>
          </a:p>
        </p:txBody>
      </p:sp>
    </p:spTree>
    <p:extLst>
      <p:ext uri="{BB962C8B-B14F-4D97-AF65-F5344CB8AC3E}">
        <p14:creationId xmlns:p14="http://schemas.microsoft.com/office/powerpoint/2010/main" val="23857010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931" y="106707"/>
            <a:ext cx="10836965" cy="1325563"/>
          </a:xfrm>
        </p:spPr>
        <p:txBody>
          <a:bodyPr/>
          <a:lstStyle/>
          <a:p>
            <a:r>
              <a:rPr lang="en-US" dirty="0"/>
              <a:t>Overview of Floorplans: </a:t>
            </a:r>
            <a:r>
              <a:rPr lang="en-US" b="0" dirty="0"/>
              <a:t>Object Page Floorplan</a:t>
            </a:r>
            <a:endParaRPr lang="en-US" dirty="0"/>
          </a:p>
        </p:txBody>
      </p:sp>
      <p:pic>
        <p:nvPicPr>
          <p:cNvPr id="4" name="Picture 3"/>
          <p:cNvPicPr>
            <a:picLocks noChangeAspect="1"/>
          </p:cNvPicPr>
          <p:nvPr/>
        </p:nvPicPr>
        <p:blipFill>
          <a:blip r:embed="rId2"/>
          <a:stretch>
            <a:fillRect/>
          </a:stretch>
        </p:blipFill>
        <p:spPr>
          <a:xfrm>
            <a:off x="5210755" y="1311601"/>
            <a:ext cx="6318336" cy="5007138"/>
          </a:xfrm>
          <a:prstGeom prst="rect">
            <a:avLst/>
          </a:prstGeom>
        </p:spPr>
      </p:pic>
      <p:sp>
        <p:nvSpPr>
          <p:cNvPr id="5" name="Rectangle 4"/>
          <p:cNvSpPr/>
          <p:nvPr/>
        </p:nvSpPr>
        <p:spPr>
          <a:xfrm>
            <a:off x="432000" y="1616169"/>
            <a:ext cx="3846923"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72"/>
              </a:rPr>
              <a:t>The </a:t>
            </a:r>
            <a:r>
              <a:rPr lang="en-US" b="1" dirty="0">
                <a:solidFill>
                  <a:srgbClr val="333333"/>
                </a:solidFill>
                <a:latin typeface="72"/>
              </a:rPr>
              <a:t>object page floorplan</a:t>
            </a:r>
            <a:r>
              <a:rPr lang="en-US" dirty="0">
                <a:solidFill>
                  <a:srgbClr val="333333"/>
                </a:solidFill>
                <a:latin typeface="72"/>
              </a:rPr>
              <a:t> is the new way to represent objects in SAP Fiori. The object page replaced the flat object view floorplan and the object view floorplan. New features in the object page, such as flexible headers, an alternative anchor, tab navigation, and a flexible responsive layout, enable you to adapt it for a wide range of use cases.</a:t>
            </a:r>
            <a:endParaRPr lang="en-US" dirty="0"/>
          </a:p>
        </p:txBody>
      </p:sp>
    </p:spTree>
    <p:extLst>
      <p:ext uri="{BB962C8B-B14F-4D97-AF65-F5344CB8AC3E}">
        <p14:creationId xmlns:p14="http://schemas.microsoft.com/office/powerpoint/2010/main" val="10885296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31" y="74115"/>
            <a:ext cx="10515600" cy="1325563"/>
          </a:xfrm>
        </p:spPr>
        <p:txBody>
          <a:bodyPr/>
          <a:lstStyle/>
          <a:p>
            <a:r>
              <a:rPr lang="en-US" dirty="0"/>
              <a:t>Overview of Floorplans: </a:t>
            </a:r>
            <a:r>
              <a:rPr lang="en-US" b="0" dirty="0"/>
              <a:t>Initial Page Floorplan</a:t>
            </a:r>
            <a:endParaRPr lang="en-US" dirty="0"/>
          </a:p>
        </p:txBody>
      </p:sp>
      <p:pic>
        <p:nvPicPr>
          <p:cNvPr id="4" name="Picture 3"/>
          <p:cNvPicPr>
            <a:picLocks noChangeAspect="1"/>
          </p:cNvPicPr>
          <p:nvPr/>
        </p:nvPicPr>
        <p:blipFill>
          <a:blip r:embed="rId2"/>
          <a:stretch>
            <a:fillRect/>
          </a:stretch>
        </p:blipFill>
        <p:spPr>
          <a:xfrm>
            <a:off x="4054668" y="1363882"/>
            <a:ext cx="7705332" cy="5072088"/>
          </a:xfrm>
          <a:prstGeom prst="rect">
            <a:avLst/>
          </a:prstGeom>
        </p:spPr>
      </p:pic>
      <p:sp>
        <p:nvSpPr>
          <p:cNvPr id="5" name="Rectangle 4"/>
          <p:cNvSpPr/>
          <p:nvPr/>
        </p:nvSpPr>
        <p:spPr>
          <a:xfrm>
            <a:off x="432000" y="1399678"/>
            <a:ext cx="3295938"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72"/>
              </a:rPr>
              <a:t>Use the </a:t>
            </a:r>
            <a:r>
              <a:rPr lang="en-US" b="1" dirty="0">
                <a:solidFill>
                  <a:srgbClr val="333333"/>
                </a:solidFill>
                <a:latin typeface="72"/>
              </a:rPr>
              <a:t>initial page floorplan</a:t>
            </a:r>
            <a:r>
              <a:rPr lang="en-US" dirty="0">
                <a:solidFill>
                  <a:srgbClr val="333333"/>
                </a:solidFill>
                <a:latin typeface="72"/>
              </a:rPr>
              <a:t> if the user has to navigate directly to one object</a:t>
            </a:r>
            <a:r>
              <a:rPr lang="en-US" b="1" dirty="0">
                <a:solidFill>
                  <a:srgbClr val="333333"/>
                </a:solidFill>
                <a:latin typeface="72"/>
              </a:rPr>
              <a:t> </a:t>
            </a:r>
            <a:r>
              <a:rPr lang="en-US" dirty="0">
                <a:solidFill>
                  <a:srgbClr val="333333"/>
                </a:solidFill>
                <a:latin typeface="72"/>
              </a:rPr>
              <a:t>to view or edit it. The interaction point on the screen is a single input field that relies on assisted input to direct the user to the object in as few steps as possible (for example, value help and search as you type). If you need to display more than one object, use the </a:t>
            </a:r>
            <a:r>
              <a:rPr lang="en-US" u="sng" dirty="0">
                <a:solidFill>
                  <a:srgbClr val="427CAC"/>
                </a:solidFill>
                <a:latin typeface="72"/>
                <a:hlinkClick r:id="rId3"/>
              </a:rPr>
              <a:t>list report floorplan</a:t>
            </a:r>
            <a:r>
              <a:rPr lang="en-US" dirty="0">
                <a:solidFill>
                  <a:srgbClr val="333333"/>
                </a:solidFill>
                <a:latin typeface="72"/>
              </a:rPr>
              <a:t> instead.</a:t>
            </a:r>
            <a:endParaRPr lang="en-US" dirty="0"/>
          </a:p>
        </p:txBody>
      </p:sp>
    </p:spTree>
    <p:extLst>
      <p:ext uri="{BB962C8B-B14F-4D97-AF65-F5344CB8AC3E}">
        <p14:creationId xmlns:p14="http://schemas.microsoft.com/office/powerpoint/2010/main" val="26740653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0" y="116647"/>
            <a:ext cx="10515600" cy="1325563"/>
          </a:xfrm>
        </p:spPr>
        <p:txBody>
          <a:bodyPr/>
          <a:lstStyle/>
          <a:p>
            <a:r>
              <a:rPr lang="en-US" dirty="0"/>
              <a:t>Overview of Floorplans: </a:t>
            </a:r>
            <a:r>
              <a:rPr lang="en-US" b="0" dirty="0"/>
              <a:t>List Report Floorplan</a:t>
            </a:r>
            <a:endParaRPr lang="en-US" dirty="0"/>
          </a:p>
        </p:txBody>
      </p:sp>
      <p:pic>
        <p:nvPicPr>
          <p:cNvPr id="4" name="Picture 3"/>
          <p:cNvPicPr>
            <a:picLocks noChangeAspect="1"/>
          </p:cNvPicPr>
          <p:nvPr/>
        </p:nvPicPr>
        <p:blipFill>
          <a:blip r:embed="rId3"/>
          <a:stretch>
            <a:fillRect/>
          </a:stretch>
        </p:blipFill>
        <p:spPr>
          <a:xfrm>
            <a:off x="4888674" y="1302739"/>
            <a:ext cx="6871326" cy="5133231"/>
          </a:xfrm>
          <a:prstGeom prst="rect">
            <a:avLst/>
          </a:prstGeom>
        </p:spPr>
      </p:pic>
      <p:sp>
        <p:nvSpPr>
          <p:cNvPr id="5" name="Rectangle 4"/>
          <p:cNvSpPr/>
          <p:nvPr/>
        </p:nvSpPr>
        <p:spPr>
          <a:xfrm>
            <a:off x="432000" y="1646982"/>
            <a:ext cx="3952431"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72"/>
              </a:rPr>
              <a:t>The </a:t>
            </a:r>
            <a:r>
              <a:rPr lang="en-US" b="1" dirty="0">
                <a:solidFill>
                  <a:srgbClr val="333333"/>
                </a:solidFill>
                <a:latin typeface="72"/>
              </a:rPr>
              <a:t>list report floorplan</a:t>
            </a:r>
            <a:r>
              <a:rPr lang="en-US" dirty="0">
                <a:solidFill>
                  <a:srgbClr val="333333"/>
                </a:solidFill>
                <a:latin typeface="72"/>
              </a:rPr>
              <a:t> allows the user to work with large lists of items and take action. This floorplan combines powerful filtering capabilities for large amounts of data with diverse and useful ways to display the resulting item list. </a:t>
            </a:r>
            <a:endParaRPr lang="en-US" dirty="0"/>
          </a:p>
        </p:txBody>
      </p:sp>
    </p:spTree>
    <p:extLst>
      <p:ext uri="{BB962C8B-B14F-4D97-AF65-F5344CB8AC3E}">
        <p14:creationId xmlns:p14="http://schemas.microsoft.com/office/powerpoint/2010/main" val="37090019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354" y="58321"/>
            <a:ext cx="10515600" cy="1325563"/>
          </a:xfrm>
        </p:spPr>
        <p:txBody>
          <a:bodyPr/>
          <a:lstStyle/>
          <a:p>
            <a:r>
              <a:rPr lang="en-US" dirty="0"/>
              <a:t>Overview of Floorplans: </a:t>
            </a:r>
            <a:r>
              <a:rPr lang="en-US" b="0" dirty="0"/>
              <a:t>Worklist Floorplan</a:t>
            </a:r>
            <a:endParaRPr lang="en-US" dirty="0"/>
          </a:p>
        </p:txBody>
      </p:sp>
      <p:pic>
        <p:nvPicPr>
          <p:cNvPr id="4" name="Picture 3"/>
          <p:cNvPicPr>
            <a:picLocks noChangeAspect="1"/>
          </p:cNvPicPr>
          <p:nvPr/>
        </p:nvPicPr>
        <p:blipFill>
          <a:blip r:embed="rId3"/>
          <a:stretch>
            <a:fillRect/>
          </a:stretch>
        </p:blipFill>
        <p:spPr>
          <a:xfrm>
            <a:off x="3785047" y="1279986"/>
            <a:ext cx="7974953" cy="5155984"/>
          </a:xfrm>
          <a:prstGeom prst="rect">
            <a:avLst/>
          </a:prstGeom>
        </p:spPr>
      </p:pic>
      <p:sp>
        <p:nvSpPr>
          <p:cNvPr id="5" name="Rectangle 4"/>
          <p:cNvSpPr/>
          <p:nvPr/>
        </p:nvSpPr>
        <p:spPr>
          <a:xfrm>
            <a:off x="281354" y="1383884"/>
            <a:ext cx="3212123" cy="5078313"/>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72"/>
              </a:rPr>
              <a:t>The </a:t>
            </a:r>
            <a:r>
              <a:rPr lang="en-US" b="1" dirty="0">
                <a:solidFill>
                  <a:srgbClr val="333333"/>
                </a:solidFill>
                <a:latin typeface="72"/>
              </a:rPr>
              <a:t>worklist floorplan</a:t>
            </a:r>
            <a:r>
              <a:rPr lang="en-US" dirty="0">
                <a:solidFill>
                  <a:srgbClr val="333333"/>
                </a:solidFill>
                <a:latin typeface="72"/>
              </a:rPr>
              <a:t> displays a collection of items to be processed by the user. Working through the item list usually involves reviewing details of the list items and taking action. In general, the user has to either complete a work item or delegate it.</a:t>
            </a:r>
          </a:p>
          <a:p>
            <a:pPr marL="285750" indent="-285750">
              <a:buFont typeface="Arial" panose="020B0604020202020204" pitchFamily="34" charset="0"/>
              <a:buChar char="•"/>
            </a:pPr>
            <a:endParaRPr lang="en-US" dirty="0">
              <a:solidFill>
                <a:srgbClr val="333333"/>
              </a:solidFill>
              <a:latin typeface="72"/>
            </a:endParaRPr>
          </a:p>
          <a:p>
            <a:pPr marL="285750" indent="-285750">
              <a:buFont typeface="Arial" panose="020B0604020202020204" pitchFamily="34" charset="0"/>
              <a:buChar char="•"/>
            </a:pPr>
            <a:r>
              <a:rPr lang="en-US" dirty="0">
                <a:solidFill>
                  <a:srgbClr val="333333"/>
                </a:solidFill>
                <a:latin typeface="72"/>
              </a:rPr>
              <a:t>The focus of the worklist floorplan lies on processing the items. This differs from the</a:t>
            </a:r>
            <a:r>
              <a:rPr lang="en-US" u="sng" dirty="0">
                <a:solidFill>
                  <a:srgbClr val="427CAC"/>
                </a:solidFill>
                <a:latin typeface="72"/>
                <a:hlinkClick r:id="rId4"/>
              </a:rPr>
              <a:t> list report floorplan</a:t>
            </a:r>
            <a:r>
              <a:rPr lang="en-US" dirty="0">
                <a:solidFill>
                  <a:srgbClr val="333333"/>
                </a:solidFill>
                <a:latin typeface="72"/>
              </a:rPr>
              <a:t>, which focuses on filtering content to create a list.</a:t>
            </a:r>
            <a:endParaRPr lang="en-US" b="0" i="0" dirty="0">
              <a:solidFill>
                <a:srgbClr val="333333"/>
              </a:solidFill>
              <a:effectLst/>
              <a:latin typeface="72"/>
            </a:endParaRPr>
          </a:p>
        </p:txBody>
      </p:sp>
    </p:spTree>
    <p:extLst>
      <p:ext uri="{BB962C8B-B14F-4D97-AF65-F5344CB8AC3E}">
        <p14:creationId xmlns:p14="http://schemas.microsoft.com/office/powerpoint/2010/main" val="11705656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631" y="107391"/>
            <a:ext cx="10515600" cy="1325563"/>
          </a:xfrm>
        </p:spPr>
        <p:txBody>
          <a:bodyPr/>
          <a:lstStyle/>
          <a:p>
            <a:r>
              <a:rPr lang="en-US" dirty="0"/>
              <a:t>Overview of Floorplans: </a:t>
            </a:r>
            <a:r>
              <a:rPr lang="en-US" b="0" dirty="0"/>
              <a:t>Wizard Floorplan</a:t>
            </a:r>
            <a:endParaRPr lang="en-US" dirty="0"/>
          </a:p>
        </p:txBody>
      </p:sp>
      <p:pic>
        <p:nvPicPr>
          <p:cNvPr id="4" name="Picture 3"/>
          <p:cNvPicPr>
            <a:picLocks noChangeAspect="1"/>
          </p:cNvPicPr>
          <p:nvPr/>
        </p:nvPicPr>
        <p:blipFill>
          <a:blip r:embed="rId2"/>
          <a:stretch>
            <a:fillRect/>
          </a:stretch>
        </p:blipFill>
        <p:spPr>
          <a:xfrm>
            <a:off x="4755195" y="1260573"/>
            <a:ext cx="7004805" cy="5281110"/>
          </a:xfrm>
          <a:prstGeom prst="rect">
            <a:avLst/>
          </a:prstGeom>
        </p:spPr>
      </p:pic>
      <p:sp>
        <p:nvSpPr>
          <p:cNvPr id="5" name="Rectangle 4"/>
          <p:cNvSpPr/>
          <p:nvPr/>
        </p:nvSpPr>
        <p:spPr>
          <a:xfrm>
            <a:off x="269631" y="1432954"/>
            <a:ext cx="4044461"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72"/>
              </a:rPr>
              <a:t>The </a:t>
            </a:r>
            <a:r>
              <a:rPr lang="en-US" b="1" dirty="0">
                <a:solidFill>
                  <a:srgbClr val="333333"/>
                </a:solidFill>
                <a:latin typeface="72"/>
              </a:rPr>
              <a:t>wizard floorplan</a:t>
            </a:r>
            <a:r>
              <a:rPr lang="en-US" dirty="0">
                <a:solidFill>
                  <a:srgbClr val="333333"/>
                </a:solidFill>
                <a:latin typeface="72"/>
              </a:rPr>
              <a:t> guides users through long and/or unfamiliar tasks by dividing the task into sections and guiding the users through the different sections. The wizard comprises a walk-through screen, where the form sections are sequentially revealed as they are completed, and a summary page, where the form is displayed in read-only mode for assessment and final submission. This floorplan can be used in both </a:t>
            </a:r>
            <a:r>
              <a:rPr lang="en-US" u="sng" dirty="0">
                <a:solidFill>
                  <a:srgbClr val="427CAC"/>
                </a:solidFill>
                <a:latin typeface="72"/>
                <a:hlinkClick r:id="rId3"/>
              </a:rPr>
              <a:t>full screen</a:t>
            </a:r>
            <a:r>
              <a:rPr lang="en-US" dirty="0">
                <a:solidFill>
                  <a:srgbClr val="333333"/>
                </a:solidFill>
                <a:latin typeface="72"/>
              </a:rPr>
              <a:t> and </a:t>
            </a:r>
            <a:r>
              <a:rPr lang="en-US" u="sng" dirty="0">
                <a:solidFill>
                  <a:srgbClr val="427CAC"/>
                </a:solidFill>
                <a:latin typeface="72"/>
                <a:hlinkClick r:id="rId4"/>
              </a:rPr>
              <a:t>split screen</a:t>
            </a:r>
            <a:r>
              <a:rPr lang="en-US" dirty="0">
                <a:solidFill>
                  <a:srgbClr val="333333"/>
                </a:solidFill>
                <a:latin typeface="72"/>
              </a:rPr>
              <a:t> layouts.</a:t>
            </a:r>
            <a:endParaRPr lang="en-US" dirty="0"/>
          </a:p>
        </p:txBody>
      </p:sp>
    </p:spTree>
    <p:extLst>
      <p:ext uri="{BB962C8B-B14F-4D97-AF65-F5344CB8AC3E}">
        <p14:creationId xmlns:p14="http://schemas.microsoft.com/office/powerpoint/2010/main" val="5661770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522" y="166343"/>
            <a:ext cx="11663042" cy="1325563"/>
          </a:xfrm>
        </p:spPr>
        <p:txBody>
          <a:bodyPr>
            <a:normAutofit/>
          </a:bodyPr>
          <a:lstStyle/>
          <a:p>
            <a:r>
              <a:rPr lang="en-US" sz="4000" dirty="0"/>
              <a:t>Overview of Floorplans: </a:t>
            </a:r>
            <a:r>
              <a:rPr lang="en-US" sz="4000" dirty="0" smtClean="0"/>
              <a:t>Analytical List</a:t>
            </a:r>
            <a:r>
              <a:rPr lang="en-US" sz="4000" b="0" dirty="0" smtClean="0"/>
              <a:t> </a:t>
            </a:r>
            <a:r>
              <a:rPr lang="en-US" sz="4000" b="0" dirty="0"/>
              <a:t>Page Floorplan</a:t>
            </a:r>
            <a:endParaRPr lang="en-US" sz="4000" dirty="0"/>
          </a:p>
        </p:txBody>
      </p:sp>
      <p:sp>
        <p:nvSpPr>
          <p:cNvPr id="5" name="Rectangle 4"/>
          <p:cNvSpPr/>
          <p:nvPr/>
        </p:nvSpPr>
        <p:spPr>
          <a:xfrm>
            <a:off x="316522" y="1376516"/>
            <a:ext cx="3411416" cy="2585323"/>
          </a:xfrm>
          <a:prstGeom prst="rect">
            <a:avLst/>
          </a:prstGeom>
        </p:spPr>
        <p:txBody>
          <a:bodyPr wrap="square">
            <a:spAutoFit/>
          </a:bodyPr>
          <a:lstStyle/>
          <a:p>
            <a:pPr marL="285750" indent="-285750">
              <a:buFont typeface="Arial" panose="020B0604020202020204" pitchFamily="34" charset="0"/>
              <a:buChar char="•"/>
            </a:pPr>
            <a:r>
              <a:rPr lang="en-US" dirty="0"/>
              <a:t>The </a:t>
            </a:r>
            <a:r>
              <a:rPr lang="en-US" b="1" dirty="0"/>
              <a:t>analytical list page </a:t>
            </a:r>
            <a:r>
              <a:rPr lang="en-US" dirty="0"/>
              <a:t>offers dynamic data visualization and business intelligence capabilities that enable users to analyze data step by step from different perspectives. Users can drill down to investigate a root cause, and act on transactional content.</a:t>
            </a:r>
            <a:endParaRPr lang="en-US" sz="1600" b="0" i="0" dirty="0">
              <a:solidFill>
                <a:srgbClr val="333333"/>
              </a:solidFill>
              <a:effectLst/>
              <a:latin typeface="72"/>
            </a:endParaRPr>
          </a:p>
        </p:txBody>
      </p:sp>
      <p:pic>
        <p:nvPicPr>
          <p:cNvPr id="3" name="Picture 2"/>
          <p:cNvPicPr>
            <a:picLocks noChangeAspect="1"/>
          </p:cNvPicPr>
          <p:nvPr/>
        </p:nvPicPr>
        <p:blipFill>
          <a:blip r:embed="rId3"/>
          <a:stretch>
            <a:fillRect/>
          </a:stretch>
        </p:blipFill>
        <p:spPr>
          <a:xfrm>
            <a:off x="3727938" y="1491906"/>
            <a:ext cx="7982852" cy="4511730"/>
          </a:xfrm>
          <a:prstGeom prst="rect">
            <a:avLst/>
          </a:prstGeom>
        </p:spPr>
      </p:pic>
    </p:spTree>
    <p:extLst>
      <p:ext uri="{BB962C8B-B14F-4D97-AF65-F5344CB8AC3E}">
        <p14:creationId xmlns:p14="http://schemas.microsoft.com/office/powerpoint/2010/main" val="21081908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6768"/>
            <a:ext cx="11208026" cy="1325563"/>
          </a:xfrm>
        </p:spPr>
        <p:txBody>
          <a:bodyPr/>
          <a:lstStyle/>
          <a:p>
            <a:r>
              <a:rPr lang="en-US" dirty="0"/>
              <a:t>Overview of Floorplans: </a:t>
            </a:r>
            <a:r>
              <a:rPr lang="en-US" b="0" dirty="0"/>
              <a:t>Object View Floorplan</a:t>
            </a:r>
            <a:endParaRPr lang="en-US" dirty="0"/>
          </a:p>
        </p:txBody>
      </p:sp>
      <p:pic>
        <p:nvPicPr>
          <p:cNvPr id="4" name="Picture 3"/>
          <p:cNvPicPr>
            <a:picLocks noChangeAspect="1"/>
          </p:cNvPicPr>
          <p:nvPr/>
        </p:nvPicPr>
        <p:blipFill>
          <a:blip r:embed="rId2"/>
          <a:stretch>
            <a:fillRect/>
          </a:stretch>
        </p:blipFill>
        <p:spPr>
          <a:xfrm>
            <a:off x="3992149" y="1316990"/>
            <a:ext cx="7767851" cy="5107384"/>
          </a:xfrm>
          <a:prstGeom prst="rect">
            <a:avLst/>
          </a:prstGeom>
        </p:spPr>
      </p:pic>
      <p:sp>
        <p:nvSpPr>
          <p:cNvPr id="5" name="Rectangle 4"/>
          <p:cNvSpPr/>
          <p:nvPr/>
        </p:nvSpPr>
        <p:spPr>
          <a:xfrm>
            <a:off x="304800" y="1574466"/>
            <a:ext cx="3317631"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72"/>
              </a:rPr>
              <a:t>The object view floorplan was the original floorplan used to display simple objects in SAP Fiori. It has since been replaced by the more comprehensive </a:t>
            </a:r>
            <a:r>
              <a:rPr lang="en-US" u="sng" dirty="0">
                <a:solidFill>
                  <a:srgbClr val="427CAC"/>
                </a:solidFill>
                <a:latin typeface="72"/>
                <a:hlinkClick r:id="rId3"/>
              </a:rPr>
              <a:t>object page floorplan</a:t>
            </a:r>
            <a:r>
              <a:rPr lang="en-US" dirty="0">
                <a:solidFill>
                  <a:srgbClr val="333333"/>
                </a:solidFill>
                <a:latin typeface="72"/>
              </a:rPr>
              <a:t>.</a:t>
            </a:r>
            <a:endParaRPr lang="en-US" dirty="0"/>
          </a:p>
        </p:txBody>
      </p:sp>
    </p:spTree>
    <p:extLst>
      <p:ext uri="{BB962C8B-B14F-4D97-AF65-F5344CB8AC3E}">
        <p14:creationId xmlns:p14="http://schemas.microsoft.com/office/powerpoint/2010/main" val="17935782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3756"/>
            <a:ext cx="10515600" cy="1325563"/>
          </a:xfrm>
        </p:spPr>
        <p:txBody>
          <a:bodyPr/>
          <a:lstStyle/>
          <a:p>
            <a:r>
              <a:rPr lang="en-US" dirty="0"/>
              <a:t>Overview of </a:t>
            </a:r>
            <a:r>
              <a:rPr lang="en-US" dirty="0" smtClean="0"/>
              <a:t>SAP Fiori Elements (1)</a:t>
            </a:r>
            <a:endParaRPr lang="en-US" dirty="0"/>
          </a:p>
        </p:txBody>
      </p:sp>
      <p:sp>
        <p:nvSpPr>
          <p:cNvPr id="4" name="Rectangle 3"/>
          <p:cNvSpPr/>
          <p:nvPr/>
        </p:nvSpPr>
        <p:spPr>
          <a:xfrm>
            <a:off x="545576" y="1509319"/>
            <a:ext cx="1826141" cy="400110"/>
          </a:xfrm>
          <a:prstGeom prst="rect">
            <a:avLst/>
          </a:prstGeom>
        </p:spPr>
        <p:txBody>
          <a:bodyPr wrap="none">
            <a:spAutoFit/>
          </a:bodyPr>
          <a:lstStyle/>
          <a:p>
            <a:pPr marL="285750" indent="-285750">
              <a:buFont typeface="Arial" panose="020B0604020202020204" pitchFamily="34" charset="0"/>
              <a:buChar char="•"/>
            </a:pPr>
            <a:r>
              <a:rPr lang="en-US" sz="2000" b="1" dirty="0">
                <a:latin typeface="72"/>
              </a:rPr>
              <a:t>List Report</a:t>
            </a:r>
          </a:p>
        </p:txBody>
      </p:sp>
      <p:sp>
        <p:nvSpPr>
          <p:cNvPr id="5" name="Rectangle 4"/>
          <p:cNvSpPr/>
          <p:nvPr/>
        </p:nvSpPr>
        <p:spPr>
          <a:xfrm>
            <a:off x="545576" y="2123304"/>
            <a:ext cx="1954381" cy="400110"/>
          </a:xfrm>
          <a:prstGeom prst="rect">
            <a:avLst/>
          </a:prstGeom>
        </p:spPr>
        <p:txBody>
          <a:bodyPr wrap="none">
            <a:spAutoFit/>
          </a:bodyPr>
          <a:lstStyle/>
          <a:p>
            <a:pPr marL="285750" indent="-285750">
              <a:buFont typeface="Arial" panose="020B0604020202020204" pitchFamily="34" charset="0"/>
              <a:buChar char="•"/>
            </a:pPr>
            <a:r>
              <a:rPr lang="en-US" sz="2000" b="1" dirty="0">
                <a:latin typeface="72"/>
              </a:rPr>
              <a:t>Object Page</a:t>
            </a:r>
          </a:p>
        </p:txBody>
      </p:sp>
      <p:sp>
        <p:nvSpPr>
          <p:cNvPr id="6" name="Rectangle 5"/>
          <p:cNvSpPr/>
          <p:nvPr/>
        </p:nvSpPr>
        <p:spPr>
          <a:xfrm>
            <a:off x="545576" y="3485438"/>
            <a:ext cx="2295821" cy="400110"/>
          </a:xfrm>
          <a:prstGeom prst="rect">
            <a:avLst/>
          </a:prstGeom>
        </p:spPr>
        <p:txBody>
          <a:bodyPr wrap="none">
            <a:spAutoFit/>
          </a:bodyPr>
          <a:lstStyle/>
          <a:p>
            <a:pPr marL="285750" indent="-285750">
              <a:buFont typeface="Arial" panose="020B0604020202020204" pitchFamily="34" charset="0"/>
              <a:buChar char="•"/>
            </a:pPr>
            <a:r>
              <a:rPr lang="en-US" sz="2000" b="1" dirty="0">
                <a:latin typeface="72"/>
              </a:rPr>
              <a:t>Overview Page</a:t>
            </a:r>
            <a:endParaRPr lang="en-US" sz="2000" b="1" i="0" dirty="0">
              <a:effectLst/>
              <a:latin typeface="72"/>
            </a:endParaRPr>
          </a:p>
        </p:txBody>
      </p:sp>
      <p:pic>
        <p:nvPicPr>
          <p:cNvPr id="7" name="Picture 6"/>
          <p:cNvPicPr>
            <a:picLocks noChangeAspect="1"/>
          </p:cNvPicPr>
          <p:nvPr/>
        </p:nvPicPr>
        <p:blipFill>
          <a:blip r:embed="rId3"/>
          <a:stretch>
            <a:fillRect/>
          </a:stretch>
        </p:blipFill>
        <p:spPr>
          <a:xfrm>
            <a:off x="4855694" y="2518285"/>
            <a:ext cx="6904306" cy="3869372"/>
          </a:xfrm>
          <a:prstGeom prst="rect">
            <a:avLst/>
          </a:prstGeom>
        </p:spPr>
      </p:pic>
      <p:sp>
        <p:nvSpPr>
          <p:cNvPr id="8" name="Rectangle 7"/>
          <p:cNvSpPr/>
          <p:nvPr/>
        </p:nvSpPr>
        <p:spPr>
          <a:xfrm>
            <a:off x="853182" y="3912807"/>
            <a:ext cx="4002512" cy="2800767"/>
          </a:xfrm>
          <a:prstGeom prst="rect">
            <a:avLst/>
          </a:prstGeom>
        </p:spPr>
        <p:txBody>
          <a:bodyPr wrap="square">
            <a:spAutoFit/>
          </a:bodyPr>
          <a:lstStyle/>
          <a:p>
            <a:r>
              <a:rPr lang="en-US" sz="1600" dirty="0">
                <a:solidFill>
                  <a:srgbClr val="333333"/>
                </a:solidFill>
                <a:latin typeface="72"/>
              </a:rPr>
              <a:t>Based on a specific domain or role, the </a:t>
            </a:r>
            <a:r>
              <a:rPr lang="en-US" sz="1600" b="1" dirty="0">
                <a:solidFill>
                  <a:srgbClr val="333333"/>
                </a:solidFill>
                <a:latin typeface="72"/>
              </a:rPr>
              <a:t>overview page</a:t>
            </a:r>
            <a:r>
              <a:rPr lang="en-US" sz="1600" dirty="0">
                <a:solidFill>
                  <a:srgbClr val="333333"/>
                </a:solidFill>
                <a:latin typeface="72"/>
              </a:rPr>
              <a:t> (OVP) is a new data-driven SAP Fiori app that provides all the information a user needs to view, filter, and react to data in a one-stop-shop page. The OVP employs cards (containers of content) based on smart template technology as a UI framework for organizing large amounts of information on an equal plane within the page.</a:t>
            </a:r>
            <a:endParaRPr lang="en-US" sz="1600" dirty="0"/>
          </a:p>
        </p:txBody>
      </p:sp>
      <p:sp>
        <p:nvSpPr>
          <p:cNvPr id="9" name="Right Arrow 8"/>
          <p:cNvSpPr/>
          <p:nvPr/>
        </p:nvSpPr>
        <p:spPr bwMode="gray">
          <a:xfrm>
            <a:off x="2854438" y="3606790"/>
            <a:ext cx="1858239" cy="184666"/>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 name="TextBox 2"/>
          <p:cNvSpPr txBox="1"/>
          <p:nvPr/>
        </p:nvSpPr>
        <p:spPr>
          <a:xfrm>
            <a:off x="545430" y="2737289"/>
            <a:ext cx="1917727" cy="400110"/>
          </a:xfrm>
          <a:prstGeom prst="rect">
            <a:avLst/>
          </a:prstGeom>
          <a:noFill/>
        </p:spPr>
        <p:txBody>
          <a:bodyPr wrap="square" rtlCol="0">
            <a:spAutoFit/>
          </a:bodyPr>
          <a:lstStyle/>
          <a:p>
            <a:pPr marL="342900" indent="-342900">
              <a:buFont typeface="Arial" panose="020B0604020202020204" pitchFamily="34" charset="0"/>
              <a:buChar char="•"/>
            </a:pPr>
            <a:r>
              <a:rPr lang="de-DE" sz="2000" b="1" dirty="0">
                <a:latin typeface="72"/>
              </a:rPr>
              <a:t>Worklist</a:t>
            </a:r>
          </a:p>
        </p:txBody>
      </p:sp>
    </p:spTree>
    <p:extLst>
      <p:ext uri="{BB962C8B-B14F-4D97-AF65-F5344CB8AC3E}">
        <p14:creationId xmlns:p14="http://schemas.microsoft.com/office/powerpoint/2010/main" val="1985100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06" y="156403"/>
            <a:ext cx="10515600" cy="1325563"/>
          </a:xfrm>
        </p:spPr>
        <p:txBody>
          <a:bodyPr/>
          <a:lstStyle/>
          <a:p>
            <a:r>
              <a:rPr lang="en-US" dirty="0"/>
              <a:t>Overview of SAP Fiori Elements (2)</a:t>
            </a:r>
          </a:p>
        </p:txBody>
      </p:sp>
      <p:pic>
        <p:nvPicPr>
          <p:cNvPr id="4" name="Picture 3"/>
          <p:cNvPicPr>
            <a:picLocks noChangeAspect="1"/>
          </p:cNvPicPr>
          <p:nvPr/>
        </p:nvPicPr>
        <p:blipFill>
          <a:blip r:embed="rId3"/>
          <a:stretch>
            <a:fillRect/>
          </a:stretch>
        </p:blipFill>
        <p:spPr>
          <a:xfrm>
            <a:off x="311606" y="1387692"/>
            <a:ext cx="11568787" cy="4953078"/>
          </a:xfrm>
          <a:prstGeom prst="rect">
            <a:avLst/>
          </a:prstGeom>
        </p:spPr>
      </p:pic>
    </p:spTree>
    <p:extLst>
      <p:ext uri="{BB962C8B-B14F-4D97-AF65-F5344CB8AC3E}">
        <p14:creationId xmlns:p14="http://schemas.microsoft.com/office/powerpoint/2010/main" val="16723915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487" y="196160"/>
            <a:ext cx="10515600" cy="1325563"/>
          </a:xfrm>
        </p:spPr>
        <p:txBody>
          <a:bodyPr/>
          <a:lstStyle/>
          <a:p>
            <a:r>
              <a:rPr lang="en-US" altLang="zh-CN" dirty="0"/>
              <a:t>Overview of Frameworks</a:t>
            </a:r>
            <a:endParaRPr lang="en-US" dirty="0"/>
          </a:p>
        </p:txBody>
      </p:sp>
      <p:sp>
        <p:nvSpPr>
          <p:cNvPr id="3" name="Text Placeholder 2"/>
          <p:cNvSpPr>
            <a:spLocks noGrp="1"/>
          </p:cNvSpPr>
          <p:nvPr>
            <p:ph type="body" sz="quarter" idx="10"/>
          </p:nvPr>
        </p:nvSpPr>
        <p:spPr/>
        <p:txBody>
          <a:bodyPr/>
          <a:lstStyle/>
          <a:p>
            <a:pPr marL="342900" indent="-342900">
              <a:buFont typeface="+mj-lt"/>
              <a:buAutoNum type="arabicPeriod"/>
            </a:pPr>
            <a:r>
              <a:rPr lang="en-US" altLang="zh-CN" dirty="0"/>
              <a:t>Analysis Path Framework</a:t>
            </a:r>
          </a:p>
          <a:p>
            <a:pPr marL="342900" indent="-342900">
              <a:buFont typeface="+mj-lt"/>
              <a:buAutoNum type="arabicPeriod"/>
            </a:pPr>
            <a:endParaRPr lang="en-US" dirty="0"/>
          </a:p>
          <a:p>
            <a:pPr marL="342900" indent="-342900">
              <a:buFont typeface="+mj-lt"/>
              <a:buAutoNum type="arabicPeriod"/>
            </a:pPr>
            <a:r>
              <a:rPr lang="en-US" dirty="0"/>
              <a:t>SAP Smart Business Framework</a:t>
            </a:r>
          </a:p>
          <a:p>
            <a:endParaRPr lang="en-US" dirty="0"/>
          </a:p>
        </p:txBody>
      </p:sp>
    </p:spTree>
    <p:extLst>
      <p:ext uri="{BB962C8B-B14F-4D97-AF65-F5344CB8AC3E}">
        <p14:creationId xmlns:p14="http://schemas.microsoft.com/office/powerpoint/2010/main" val="6909988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p:cNvSpPr>
          <p:nvPr/>
        </p:nvSpPr>
        <p:spPr bwMode="gray">
          <a:xfrm>
            <a:off x="6708371" y="1288474"/>
            <a:ext cx="5160828" cy="5228704"/>
          </a:xfrm>
          <a:prstGeom prst="rect">
            <a:avLst/>
          </a:prstGeom>
        </p:spPr>
        <p:txBody>
          <a:bodyPr vert="horz" lIns="0" tIns="0" rIns="0" bIns="0" rtlCol="0">
            <a:noAutofit/>
          </a:bodyPr>
          <a:lstStyle>
            <a:lvl1pPr marL="0" indent="0" algn="l" defTabSz="914245"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245"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71421" indent="-171421" algn="l" defTabSz="914245"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41255" indent="-169834" algn="l" defTabSz="914245"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12676" indent="-171421" algn="l" defTabSz="914245" rtl="0" eaLnBrk="1" latinLnBrk="0" hangingPunct="1">
              <a:spcBef>
                <a:spcPts val="40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174"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97"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20"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42" indent="-228561" algn="l" defTabSz="91424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SAP Fiori</a:t>
            </a:r>
            <a:r>
              <a:rPr lang="en-US" sz="2400" dirty="0"/>
              <a:t> </a:t>
            </a:r>
            <a:r>
              <a:rPr lang="en-US" sz="2400" b="0" dirty="0"/>
              <a:t>is the </a:t>
            </a:r>
            <a:r>
              <a:rPr lang="en-US" sz="2400" dirty="0">
                <a:solidFill>
                  <a:schemeClr val="accent1"/>
                </a:solidFill>
              </a:rPr>
              <a:t>new user experience </a:t>
            </a:r>
            <a:r>
              <a:rPr lang="en-US" sz="2400" b="0" dirty="0"/>
              <a:t>(UX) for SAP</a:t>
            </a:r>
            <a:r>
              <a:rPr lang="en-US" sz="2400" dirty="0"/>
              <a:t> </a:t>
            </a:r>
            <a:r>
              <a:rPr lang="en-US" sz="2400" b="0" dirty="0"/>
              <a:t>software. It applies </a:t>
            </a:r>
            <a:r>
              <a:rPr lang="en-US" sz="2400" dirty="0">
                <a:solidFill>
                  <a:schemeClr val="accent1"/>
                </a:solidFill>
              </a:rPr>
              <a:t>modern design principles </a:t>
            </a:r>
            <a:r>
              <a:rPr lang="en-US" sz="2400" b="0" dirty="0"/>
              <a:t>for a completely reimagined user experience. </a:t>
            </a:r>
          </a:p>
          <a:p>
            <a:r>
              <a:rPr lang="en-US" sz="2400" b="0" dirty="0"/>
              <a:t>SAP Fiori UX is the </a:t>
            </a:r>
            <a:r>
              <a:rPr lang="en-US" sz="2400" dirty="0">
                <a:solidFill>
                  <a:schemeClr val="accent1"/>
                </a:solidFill>
              </a:rPr>
              <a:t>new face of SAP </a:t>
            </a:r>
            <a:r>
              <a:rPr lang="en-US" sz="2400" b="0" dirty="0"/>
              <a:t>to business users in all lines of business </a:t>
            </a:r>
            <a:r>
              <a:rPr lang="en-US" sz="2400" dirty="0">
                <a:solidFill>
                  <a:schemeClr val="accent1"/>
                </a:solidFill>
              </a:rPr>
              <a:t>across devices and deployment options</a:t>
            </a:r>
            <a:r>
              <a:rPr lang="en-US" sz="2400" b="0" dirty="0"/>
              <a:t>. It provides </a:t>
            </a:r>
            <a:r>
              <a:rPr lang="en-US" sz="2400" dirty="0">
                <a:solidFill>
                  <a:schemeClr val="accent1"/>
                </a:solidFill>
              </a:rPr>
              <a:t>optimal usability </a:t>
            </a:r>
            <a:r>
              <a:rPr lang="en-US" sz="2400" b="0" dirty="0"/>
              <a:t>for simplified business interactions and ease of use. 	</a:t>
            </a:r>
          </a:p>
        </p:txBody>
      </p:sp>
      <p:sp>
        <p:nvSpPr>
          <p:cNvPr id="5" name="Title 1"/>
          <p:cNvSpPr>
            <a:spLocks noGrp="1"/>
          </p:cNvSpPr>
          <p:nvPr>
            <p:ph type="title"/>
          </p:nvPr>
        </p:nvSpPr>
        <p:spPr>
          <a:xfrm>
            <a:off x="324000" y="324075"/>
            <a:ext cx="11545200" cy="756175"/>
          </a:xfrm>
        </p:spPr>
        <p:txBody>
          <a:bodyPr>
            <a:normAutofit fontScale="90000"/>
          </a:bodyPr>
          <a:lstStyle/>
          <a:p>
            <a:r>
              <a:rPr lang="en-US" dirty="0"/>
              <a:t>Introducing SAP Fiori</a:t>
            </a:r>
            <a:br>
              <a:rPr lang="en-US" dirty="0"/>
            </a:br>
            <a:r>
              <a:rPr lang="en-US" dirty="0"/>
              <a:t>Keeping Simple Things Simple</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7513" r="3171" b="9718"/>
          <a:stretch/>
        </p:blipFill>
        <p:spPr>
          <a:xfrm>
            <a:off x="149631" y="1288473"/>
            <a:ext cx="6384173" cy="3687353"/>
          </a:xfrm>
          <a:prstGeom prst="rect">
            <a:avLst/>
          </a:prstGeom>
        </p:spPr>
      </p:pic>
      <p:sp>
        <p:nvSpPr>
          <p:cNvPr id="3" name="Rectangle 2"/>
          <p:cNvSpPr/>
          <p:nvPr/>
        </p:nvSpPr>
        <p:spPr>
          <a:xfrm>
            <a:off x="1081763" y="5859110"/>
            <a:ext cx="8207022" cy="369332"/>
          </a:xfrm>
          <a:prstGeom prst="rect">
            <a:avLst/>
          </a:prstGeom>
        </p:spPr>
        <p:txBody>
          <a:bodyPr wrap="square">
            <a:spAutoFit/>
          </a:bodyPr>
          <a:lstStyle/>
          <a:p>
            <a:r>
              <a:rPr lang="en-US" dirty="0">
                <a:hlinkClick r:id="rId3"/>
              </a:rPr>
              <a:t>https://videos.cdn.sap.com/vod/2015/ext/what-is-sap-fiori.mp4</a:t>
            </a:r>
            <a:endParaRPr lang="en-US" dirty="0"/>
          </a:p>
        </p:txBody>
      </p:sp>
    </p:spTree>
    <p:extLst>
      <p:ext uri="{BB962C8B-B14F-4D97-AF65-F5344CB8AC3E}">
        <p14:creationId xmlns:p14="http://schemas.microsoft.com/office/powerpoint/2010/main" val="8992913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59" y="79590"/>
            <a:ext cx="11237843" cy="1325563"/>
          </a:xfrm>
        </p:spPr>
        <p:txBody>
          <a:bodyPr>
            <a:normAutofit/>
          </a:bodyPr>
          <a:lstStyle/>
          <a:p>
            <a:r>
              <a:rPr lang="en-US" sz="4000" dirty="0"/>
              <a:t>Overview of Frameworks: </a:t>
            </a:r>
            <a:r>
              <a:rPr lang="en-US" sz="4000" b="0" dirty="0"/>
              <a:t>Analysis Path Framework</a:t>
            </a:r>
            <a:endParaRPr lang="en-US" sz="4000" dirty="0"/>
          </a:p>
        </p:txBody>
      </p:sp>
      <p:pic>
        <p:nvPicPr>
          <p:cNvPr id="4" name="Picture 3"/>
          <p:cNvPicPr>
            <a:picLocks noChangeAspect="1"/>
          </p:cNvPicPr>
          <p:nvPr/>
        </p:nvPicPr>
        <p:blipFill>
          <a:blip r:embed="rId3"/>
          <a:stretch>
            <a:fillRect/>
          </a:stretch>
        </p:blipFill>
        <p:spPr>
          <a:xfrm>
            <a:off x="3933687" y="1319189"/>
            <a:ext cx="7826313" cy="5151950"/>
          </a:xfrm>
          <a:prstGeom prst="rect">
            <a:avLst/>
          </a:prstGeom>
        </p:spPr>
      </p:pic>
      <p:sp>
        <p:nvSpPr>
          <p:cNvPr id="5" name="Rectangle 4"/>
          <p:cNvSpPr/>
          <p:nvPr/>
        </p:nvSpPr>
        <p:spPr>
          <a:xfrm>
            <a:off x="269630" y="1405153"/>
            <a:ext cx="3481755" cy="5355312"/>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72"/>
              </a:rPr>
              <a:t>Analysis Path Framework (APF) is a framework for creating interactive, chart-oriented analytical drilldown apps by configuration. APF-based apps enable the user to view and analyze the data of several key performance indicators (KPIs) from different data sources. Users can interactively explore data step by step from different perspectives to analyze and investigate root causes</a:t>
            </a:r>
            <a:r>
              <a:rPr lang="en-US" dirty="0" smtClean="0">
                <a:solidFill>
                  <a:srgbClr val="333333"/>
                </a:solidFill>
                <a:latin typeface="72"/>
              </a:rPr>
              <a:t>.</a:t>
            </a:r>
          </a:p>
          <a:p>
            <a:pPr marL="285750" indent="-285750">
              <a:buFont typeface="Arial" panose="020B0604020202020204" pitchFamily="34" charset="0"/>
              <a:buChar char="•"/>
            </a:pPr>
            <a:endParaRPr lang="en-US" dirty="0">
              <a:solidFill>
                <a:srgbClr val="333333"/>
              </a:solidFill>
              <a:latin typeface="72"/>
            </a:endParaRPr>
          </a:p>
          <a:p>
            <a:r>
              <a:rPr lang="en-US" dirty="0">
                <a:hlinkClick r:id="rId4"/>
              </a:rPr>
              <a:t>https://help.sap.com/saphelp_uiaddon10/helpdata/en/4b/601d69a4874a7fb1353d9d5e01d97e/frameset.htm</a:t>
            </a:r>
            <a:endParaRPr lang="en-US" dirty="0"/>
          </a:p>
        </p:txBody>
      </p:sp>
    </p:spTree>
    <p:extLst>
      <p:ext uri="{BB962C8B-B14F-4D97-AF65-F5344CB8AC3E}">
        <p14:creationId xmlns:p14="http://schemas.microsoft.com/office/powerpoint/2010/main" val="2451354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263930" cy="1325563"/>
          </a:xfrm>
        </p:spPr>
        <p:txBody>
          <a:bodyPr>
            <a:normAutofit/>
          </a:bodyPr>
          <a:lstStyle/>
          <a:p>
            <a:r>
              <a:rPr lang="en-US" sz="4000" dirty="0"/>
              <a:t>Overview of Frameworks: </a:t>
            </a:r>
            <a:r>
              <a:rPr lang="en-US" sz="4000" b="0" dirty="0"/>
              <a:t>SAP Smart Business Framework</a:t>
            </a:r>
            <a:endParaRPr lang="en-US" sz="4000" dirty="0"/>
          </a:p>
        </p:txBody>
      </p:sp>
      <p:pic>
        <p:nvPicPr>
          <p:cNvPr id="4" name="Picture 3"/>
          <p:cNvPicPr>
            <a:picLocks noChangeAspect="1"/>
          </p:cNvPicPr>
          <p:nvPr/>
        </p:nvPicPr>
        <p:blipFill>
          <a:blip r:embed="rId3"/>
          <a:stretch>
            <a:fillRect/>
          </a:stretch>
        </p:blipFill>
        <p:spPr>
          <a:xfrm>
            <a:off x="3865666" y="1255449"/>
            <a:ext cx="7894334" cy="5250860"/>
          </a:xfrm>
          <a:prstGeom prst="rect">
            <a:avLst/>
          </a:prstGeom>
        </p:spPr>
      </p:pic>
      <p:sp>
        <p:nvSpPr>
          <p:cNvPr id="5" name="Rectangle 4"/>
          <p:cNvSpPr/>
          <p:nvPr/>
        </p:nvSpPr>
        <p:spPr>
          <a:xfrm>
            <a:off x="432000" y="1490228"/>
            <a:ext cx="3143538" cy="3139321"/>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72"/>
              </a:rPr>
              <a:t>SAP Smart Business drilldown is an analytical app. It enables the user to view and analyze the data of one key performance indicator (KPI</a:t>
            </a:r>
            <a:r>
              <a:rPr lang="en-US" dirty="0" smtClean="0">
                <a:solidFill>
                  <a:srgbClr val="333333"/>
                </a:solidFill>
                <a:latin typeface="72"/>
              </a:rPr>
              <a:t>).</a:t>
            </a:r>
          </a:p>
          <a:p>
            <a:endParaRPr lang="en-US" dirty="0" smtClean="0">
              <a:solidFill>
                <a:srgbClr val="333333"/>
              </a:solidFill>
              <a:latin typeface="72"/>
              <a:hlinkClick r:id="rId4"/>
            </a:endParaRPr>
          </a:p>
          <a:p>
            <a:r>
              <a:rPr lang="en-US" dirty="0" smtClean="0">
                <a:hlinkClick r:id="rId4"/>
              </a:rPr>
              <a:t>https</a:t>
            </a:r>
            <a:r>
              <a:rPr lang="en-US" dirty="0">
                <a:hlinkClick r:id="rId4"/>
              </a:rPr>
              <a:t>://help.sap.com/saphelp_uiaddon10/helpdata/en/4b/601d69a4874a7fb1353d9d5e01d97e/frameset.htm</a:t>
            </a:r>
            <a:endParaRPr lang="en-US" dirty="0"/>
          </a:p>
        </p:txBody>
      </p:sp>
    </p:spTree>
    <p:extLst>
      <p:ext uri="{BB962C8B-B14F-4D97-AF65-F5344CB8AC3E}">
        <p14:creationId xmlns:p14="http://schemas.microsoft.com/office/powerpoint/2010/main" val="23820023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l="-2940"/>
          <a:stretch>
            <a:fillRect/>
          </a:stretch>
        </p:blipFill>
        <p:spPr bwMode="auto">
          <a:xfrm>
            <a:off x="4641874" y="1276708"/>
            <a:ext cx="7215753" cy="5037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 name="Rectangle 3"/>
          <p:cNvSpPr>
            <a:spLocks noChangeArrowheads="1"/>
          </p:cNvSpPr>
          <p:nvPr/>
        </p:nvSpPr>
        <p:spPr bwMode="gray">
          <a:xfrm>
            <a:off x="335861" y="3433403"/>
            <a:ext cx="5805487" cy="216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p>
            <a:pPr algn="ctr">
              <a:spcBef>
                <a:spcPct val="75000"/>
              </a:spcBef>
              <a:buClr>
                <a:schemeClr val="bg1"/>
              </a:buClr>
              <a:buSzPct val="25000"/>
              <a:buFont typeface="Wingdings" pitchFamily="2" charset="2"/>
              <a:buNone/>
            </a:pPr>
            <a:r>
              <a:rPr lang="en-US" sz="6800" dirty="0">
                <a:solidFill>
                  <a:schemeClr val="accent2"/>
                </a:solidFill>
              </a:rPr>
              <a:t>Questions</a:t>
            </a:r>
          </a:p>
        </p:txBody>
      </p:sp>
      <p:pic>
        <p:nvPicPr>
          <p:cNvPr id="2" name="Picture 1"/>
          <p:cNvPicPr>
            <a:picLocks noChangeAspect="1"/>
          </p:cNvPicPr>
          <p:nvPr/>
        </p:nvPicPr>
        <p:blipFill>
          <a:blip r:embed="rId3"/>
          <a:stretch>
            <a:fillRect/>
          </a:stretch>
        </p:blipFill>
        <p:spPr>
          <a:xfrm>
            <a:off x="684314" y="401910"/>
            <a:ext cx="1620282" cy="633675"/>
          </a:xfrm>
          <a:prstGeom prst="rect">
            <a:avLst/>
          </a:prstGeom>
        </p:spPr>
      </p:pic>
    </p:spTree>
    <p:extLst>
      <p:ext uri="{BB962C8B-B14F-4D97-AF65-F5344CB8AC3E}">
        <p14:creationId xmlns:p14="http://schemas.microsoft.com/office/powerpoint/2010/main" val="34142553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240" y="195273"/>
            <a:ext cx="10515600" cy="1325563"/>
          </a:xfrm>
        </p:spPr>
        <p:txBody>
          <a:bodyPr/>
          <a:lstStyle/>
          <a:p>
            <a:r>
              <a:rPr lang="en-US" dirty="0" smtClean="0"/>
              <a:t> Useful Information (1)</a:t>
            </a:r>
            <a:endParaRPr lang="en-US" dirty="0"/>
          </a:p>
        </p:txBody>
      </p:sp>
      <p:sp>
        <p:nvSpPr>
          <p:cNvPr id="3" name="Text Placeholder 2"/>
          <p:cNvSpPr>
            <a:spLocks noGrp="1"/>
          </p:cNvSpPr>
          <p:nvPr>
            <p:ph type="body" sz="quarter" idx="10"/>
          </p:nvPr>
        </p:nvSpPr>
        <p:spPr>
          <a:xfrm>
            <a:off x="432000" y="1850044"/>
            <a:ext cx="11326284" cy="3831818"/>
          </a:xfrm>
        </p:spPr>
        <p:txBody>
          <a:bodyPr/>
          <a:lstStyle/>
          <a:p>
            <a:r>
              <a:rPr lang="en-US" sz="2000" dirty="0"/>
              <a:t>SAP User Experience Community:</a:t>
            </a:r>
          </a:p>
          <a:p>
            <a:r>
              <a:rPr lang="en-US" sz="2000" u="sng" dirty="0">
                <a:hlinkClick r:id="rId2"/>
              </a:rPr>
              <a:t>https://experience.sap.com</a:t>
            </a:r>
            <a:r>
              <a:rPr lang="en-US" sz="2000" u="sng" dirty="0" smtClean="0">
                <a:hlinkClick r:id="rId2"/>
              </a:rPr>
              <a:t>/</a:t>
            </a:r>
            <a:endParaRPr lang="en-US" sz="2000" u="sng" dirty="0" smtClean="0"/>
          </a:p>
          <a:p>
            <a:r>
              <a:rPr lang="en-US" sz="2000" dirty="0" smtClean="0"/>
              <a:t>SAP UI5 Community:</a:t>
            </a:r>
          </a:p>
          <a:p>
            <a:r>
              <a:rPr lang="en-US" sz="2000" dirty="0">
                <a:hlinkClick r:id="rId3"/>
              </a:rPr>
              <a:t>https://</a:t>
            </a:r>
            <a:r>
              <a:rPr lang="en-US" sz="2000" dirty="0" smtClean="0">
                <a:hlinkClick r:id="rId3"/>
              </a:rPr>
              <a:t>www.sap.com/community/</a:t>
            </a:r>
            <a:endParaRPr lang="en-US" sz="2000" dirty="0" smtClean="0"/>
          </a:p>
          <a:p>
            <a:r>
              <a:rPr lang="en-US" sz="2000" dirty="0" smtClean="0"/>
              <a:t>Bosch Fiori Community:</a:t>
            </a:r>
          </a:p>
          <a:p>
            <a:r>
              <a:rPr lang="en-US" sz="2000" dirty="0">
                <a:hlinkClick r:id="rId4"/>
              </a:rPr>
              <a:t>https://connect.bosch.com/communities/service/html/communitystart?communityUuid=869bc3f5-5b8a-4c13-9089-55374cd632ca&amp;successMessage=confirm.requesttojoin</a:t>
            </a:r>
            <a:r>
              <a:rPr lang="en-US" sz="2000" dirty="0" smtClean="0">
                <a:hlinkClick r:id="rId4"/>
              </a:rPr>
              <a:t>#</a:t>
            </a:r>
            <a:endParaRPr lang="en-US" sz="2000" dirty="0"/>
          </a:p>
          <a:p>
            <a:r>
              <a:rPr lang="en-US" sz="2000" dirty="0" smtClean="0"/>
              <a:t>Fiori Design Guideline:</a:t>
            </a:r>
          </a:p>
          <a:p>
            <a:pPr fontAlgn="base">
              <a:spcBef>
                <a:spcPts val="600"/>
              </a:spcBef>
              <a:spcAft>
                <a:spcPct val="0"/>
              </a:spcAft>
              <a:buClr>
                <a:srgbClr val="F0AB00"/>
              </a:buClr>
            </a:pPr>
            <a:r>
              <a:rPr lang="en-US" sz="2000" kern="0" dirty="0">
                <a:ea typeface="Arial Unicode MS" pitchFamily="34" charset="-128"/>
                <a:cs typeface="Arial Unicode MS" pitchFamily="34" charset="-128"/>
                <a:hlinkClick r:id="rId5"/>
              </a:rPr>
              <a:t>https://experience.sap.com/fiori-design-web/</a:t>
            </a:r>
            <a:r>
              <a:rPr lang="en-US" sz="2000" kern="0" dirty="0">
                <a:ea typeface="Arial Unicode MS" pitchFamily="34" charset="-128"/>
                <a:cs typeface="Arial Unicode MS" pitchFamily="34" charset="-128"/>
              </a:rPr>
              <a:t> </a:t>
            </a:r>
            <a:endParaRPr lang="en-US" sz="2000" kern="0" dirty="0" smtClean="0">
              <a:ea typeface="Arial Unicode MS" pitchFamily="34" charset="-128"/>
              <a:cs typeface="Arial Unicode MS" pitchFamily="34" charset="-128"/>
            </a:endParaRPr>
          </a:p>
          <a:p>
            <a:endParaRPr lang="en-US" sz="1200" dirty="0"/>
          </a:p>
        </p:txBody>
      </p:sp>
      <p:sp>
        <p:nvSpPr>
          <p:cNvPr id="5" name="Rectangle 4"/>
          <p:cNvSpPr/>
          <p:nvPr/>
        </p:nvSpPr>
        <p:spPr>
          <a:xfrm>
            <a:off x="296240" y="1285836"/>
            <a:ext cx="5156293" cy="487506"/>
          </a:xfrm>
          <a:prstGeom prst="rect">
            <a:avLst/>
          </a:prstGeom>
        </p:spPr>
        <p:txBody>
          <a:bodyPr wrap="square">
            <a:spAutoFit/>
          </a:bodyPr>
          <a:lstStyle/>
          <a:p>
            <a:pPr>
              <a:lnSpc>
                <a:spcPct val="107000"/>
              </a:lnSpc>
              <a:spcAft>
                <a:spcPts val="800"/>
              </a:spcAft>
            </a:pPr>
            <a:r>
              <a:rPr lang="en-US" sz="2400" dirty="0">
                <a:latin typeface="Calibri" panose="020F0502020204030204" pitchFamily="34" charset="0"/>
                <a:ea typeface="SimSun" panose="02010600030101010101" pitchFamily="2" charset="-122"/>
                <a:cs typeface="Times New Roman" panose="02020603050405020304" pitchFamily="18" charset="0"/>
              </a:rPr>
              <a:t>BASIC INFO ON </a:t>
            </a:r>
            <a:r>
              <a:rPr lang="en-US" sz="2400" dirty="0" smtClean="0">
                <a:latin typeface="Calibri" panose="020F0502020204030204" pitchFamily="34" charset="0"/>
                <a:ea typeface="SimSun" panose="02010600030101010101" pitchFamily="2" charset="-122"/>
                <a:cs typeface="Times New Roman" panose="02020603050405020304" pitchFamily="18" charset="0"/>
              </a:rPr>
              <a:t>FIORI</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925059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32001" y="1691999"/>
            <a:ext cx="11326284" cy="4678983"/>
          </a:xfrm>
        </p:spPr>
        <p:txBody>
          <a:bodyPr/>
          <a:lstStyle/>
          <a:p>
            <a:pPr>
              <a:lnSpc>
                <a:spcPct val="150000"/>
              </a:lnSpc>
            </a:pPr>
            <a:r>
              <a:rPr lang="de-DE" sz="2000" dirty="0">
                <a:solidFill>
                  <a:srgbClr val="000000"/>
                </a:solidFill>
              </a:rPr>
              <a:t>SAP Fiori App </a:t>
            </a:r>
            <a:r>
              <a:rPr lang="de-DE" sz="2000" dirty="0" smtClean="0">
                <a:solidFill>
                  <a:srgbClr val="000000"/>
                </a:solidFill>
              </a:rPr>
              <a:t>Library:</a:t>
            </a:r>
            <a:br>
              <a:rPr lang="de-DE" sz="2000" dirty="0" smtClean="0">
                <a:solidFill>
                  <a:srgbClr val="000000"/>
                </a:solidFill>
              </a:rPr>
            </a:br>
            <a:r>
              <a:rPr lang="de-DE" sz="2000" dirty="0" smtClean="0">
                <a:solidFill>
                  <a:srgbClr val="000000"/>
                </a:solidFill>
                <a:hlinkClick r:id="rId2"/>
              </a:rPr>
              <a:t>https</a:t>
            </a:r>
            <a:r>
              <a:rPr lang="de-DE" sz="2000" dirty="0">
                <a:solidFill>
                  <a:srgbClr val="000000"/>
                </a:solidFill>
                <a:hlinkClick r:id="rId2"/>
              </a:rPr>
              <a:t>://fioriappslibrary.hana.ondemand.com/sap/fix/externalViewer</a:t>
            </a:r>
            <a:r>
              <a:rPr lang="de-DE" sz="2000" dirty="0" smtClean="0">
                <a:solidFill>
                  <a:srgbClr val="000000"/>
                </a:solidFill>
                <a:hlinkClick r:id="rId2"/>
              </a:rPr>
              <a:t>/#</a:t>
            </a:r>
            <a:endParaRPr lang="de-DE" sz="2000" dirty="0">
              <a:solidFill>
                <a:srgbClr val="000000"/>
              </a:solidFill>
            </a:endParaRPr>
          </a:p>
          <a:p>
            <a:pPr>
              <a:lnSpc>
                <a:spcPct val="150000"/>
              </a:lnSpc>
            </a:pPr>
            <a:r>
              <a:rPr lang="de-DE" sz="2000" dirty="0">
                <a:solidFill>
                  <a:srgbClr val="000000"/>
                </a:solidFill>
              </a:rPr>
              <a:t>SAP Fiori Demo Cloud Edition</a:t>
            </a:r>
            <a:br>
              <a:rPr lang="de-DE" sz="2000" dirty="0">
                <a:solidFill>
                  <a:srgbClr val="000000"/>
                </a:solidFill>
              </a:rPr>
            </a:br>
            <a:r>
              <a:rPr lang="de-DE" sz="2000" dirty="0">
                <a:solidFill>
                  <a:srgbClr val="000000"/>
                </a:solidFill>
                <a:hlinkClick r:id="rId3"/>
              </a:rPr>
              <a:t>https://www.sapfioritrial.com</a:t>
            </a:r>
            <a:r>
              <a:rPr lang="de-DE" sz="2000" dirty="0" smtClean="0">
                <a:solidFill>
                  <a:srgbClr val="000000"/>
                </a:solidFill>
                <a:hlinkClick r:id="rId3"/>
              </a:rPr>
              <a:t>/</a:t>
            </a:r>
            <a:endParaRPr lang="de-DE" sz="2000" dirty="0">
              <a:solidFill>
                <a:srgbClr val="000000"/>
              </a:solidFill>
            </a:endParaRPr>
          </a:p>
          <a:p>
            <a:pPr>
              <a:lnSpc>
                <a:spcPct val="150000"/>
              </a:lnSpc>
            </a:pPr>
            <a:r>
              <a:rPr lang="de-DE" sz="2000" dirty="0">
                <a:solidFill>
                  <a:srgbClr val="000000"/>
                </a:solidFill>
              </a:rPr>
              <a:t>SAP Fiori Controls Explored:</a:t>
            </a:r>
            <a:br>
              <a:rPr lang="de-DE" sz="2000" dirty="0">
                <a:solidFill>
                  <a:srgbClr val="000000"/>
                </a:solidFill>
              </a:rPr>
            </a:br>
            <a:r>
              <a:rPr lang="de-DE" sz="2000" dirty="0">
                <a:solidFill>
                  <a:srgbClr val="000000"/>
                </a:solidFill>
                <a:hlinkClick r:id="rId4"/>
              </a:rPr>
              <a:t>https://</a:t>
            </a:r>
            <a:r>
              <a:rPr lang="de-DE" sz="2000" dirty="0" smtClean="0">
                <a:solidFill>
                  <a:srgbClr val="000000"/>
                </a:solidFill>
                <a:hlinkClick r:id="rId4"/>
              </a:rPr>
              <a:t>sapui5.netweaver.ondemand.com/sdk/explored.html</a:t>
            </a:r>
            <a:endParaRPr lang="de-DE" sz="2000" dirty="0" smtClean="0">
              <a:solidFill>
                <a:srgbClr val="000000"/>
              </a:solidFill>
            </a:endParaRPr>
          </a:p>
          <a:p>
            <a:pPr fontAlgn="base">
              <a:lnSpc>
                <a:spcPct val="150000"/>
              </a:lnSpc>
              <a:spcBef>
                <a:spcPts val="600"/>
              </a:spcBef>
              <a:spcAft>
                <a:spcPct val="0"/>
              </a:spcAft>
              <a:buClr>
                <a:srgbClr val="F0AB00"/>
              </a:buClr>
            </a:pPr>
            <a:r>
              <a:rPr lang="en-US" sz="2000" dirty="0"/>
              <a:t>Design Tools:</a:t>
            </a:r>
          </a:p>
          <a:p>
            <a:pPr>
              <a:lnSpc>
                <a:spcPct val="150000"/>
              </a:lnSpc>
            </a:pPr>
            <a:r>
              <a:rPr lang="en-US" sz="2000" u="sng" dirty="0">
                <a:hlinkClick r:id="rId5"/>
              </a:rPr>
              <a:t>https://experience.sap.com/fiori-design-web/downloads/</a:t>
            </a:r>
            <a:endParaRPr lang="en-US" sz="2000" u="sng" dirty="0"/>
          </a:p>
          <a:p>
            <a:endParaRPr lang="de-DE" sz="2000" dirty="0">
              <a:solidFill>
                <a:srgbClr val="000000"/>
              </a:solidFill>
            </a:endParaRPr>
          </a:p>
          <a:p>
            <a:endParaRPr lang="de-DE" sz="2000" dirty="0">
              <a:solidFill>
                <a:srgbClr val="000000"/>
              </a:solidFill>
            </a:endParaRPr>
          </a:p>
          <a:p>
            <a:endParaRPr lang="de-DE" sz="2000" dirty="0">
              <a:solidFill>
                <a:srgbClr val="000000"/>
              </a:solidFill>
            </a:endParaRPr>
          </a:p>
          <a:p>
            <a:endParaRPr lang="de-DE" dirty="0"/>
          </a:p>
        </p:txBody>
      </p:sp>
      <p:sp>
        <p:nvSpPr>
          <p:cNvPr id="4" name="Title 1"/>
          <p:cNvSpPr>
            <a:spLocks noGrp="1"/>
          </p:cNvSpPr>
          <p:nvPr>
            <p:ph type="title"/>
          </p:nvPr>
        </p:nvSpPr>
        <p:spPr>
          <a:xfrm>
            <a:off x="514901" y="254908"/>
            <a:ext cx="10515600" cy="1325563"/>
          </a:xfrm>
        </p:spPr>
        <p:txBody>
          <a:bodyPr/>
          <a:lstStyle/>
          <a:p>
            <a:r>
              <a:rPr lang="en-US" dirty="0"/>
              <a:t>Useful </a:t>
            </a:r>
            <a:r>
              <a:rPr lang="en-US" dirty="0" smtClean="0"/>
              <a:t>Information (2)</a:t>
            </a:r>
            <a:endParaRPr lang="en-US" dirty="0"/>
          </a:p>
        </p:txBody>
      </p:sp>
    </p:spTree>
    <p:extLst>
      <p:ext uri="{BB962C8B-B14F-4D97-AF65-F5344CB8AC3E}">
        <p14:creationId xmlns:p14="http://schemas.microsoft.com/office/powerpoint/2010/main" val="28702442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9"/>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32377" y="1639234"/>
            <a:ext cx="6778625" cy="4063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p:nvPr/>
        </p:nvSpPr>
        <p:spPr>
          <a:xfrm>
            <a:off x="5529264" y="2933959"/>
            <a:ext cx="2681287" cy="742174"/>
          </a:xfrm>
          <a:prstGeom prst="rect">
            <a:avLst/>
          </a:prstGeom>
        </p:spPr>
        <p:txBody>
          <a:bodyPr lIns="91380" tIns="45689" rIns="91380" bIns="45689">
            <a:spAutoFit/>
          </a:bodyPr>
          <a:lstStyle/>
          <a:p>
            <a:pPr defTabSz="1088082">
              <a:lnSpc>
                <a:spcPts val="2499"/>
              </a:lnSpc>
              <a:buClr>
                <a:srgbClr val="FFFFFF"/>
              </a:buClr>
              <a:buSzPct val="80000"/>
              <a:defRPr/>
            </a:pPr>
            <a:r>
              <a:rPr lang="en-US" sz="2000" kern="0" dirty="0">
                <a:solidFill>
                  <a:srgbClr val="5AA7E1"/>
                </a:solidFill>
                <a:latin typeface="BentonSans Bold" pitchFamily="2" charset="0"/>
                <a:ea typeface="Arial Unicode MS" pitchFamily="34" charset="-128"/>
                <a:cs typeface="BentonSans Book "/>
              </a:rPr>
              <a:t>Top use </a:t>
            </a:r>
            <a:br>
              <a:rPr lang="en-US" sz="2000" kern="0" dirty="0">
                <a:solidFill>
                  <a:srgbClr val="5AA7E1"/>
                </a:solidFill>
                <a:latin typeface="BentonSans Bold" pitchFamily="2" charset="0"/>
                <a:ea typeface="Arial Unicode MS" pitchFamily="34" charset="-128"/>
                <a:cs typeface="BentonSans Book "/>
              </a:rPr>
            </a:br>
            <a:r>
              <a:rPr lang="en-US" sz="2000" kern="0" dirty="0">
                <a:solidFill>
                  <a:srgbClr val="5AA7E1"/>
                </a:solidFill>
                <a:latin typeface="BentonSans Bold" pitchFamily="2" charset="0"/>
                <a:ea typeface="Arial Unicode MS" pitchFamily="34" charset="-128"/>
                <a:cs typeface="BentonSans Book "/>
              </a:rPr>
              <a:t>scenarios</a:t>
            </a:r>
          </a:p>
        </p:txBody>
      </p:sp>
      <p:sp>
        <p:nvSpPr>
          <p:cNvPr id="27" name="Rectangle 26"/>
          <p:cNvSpPr/>
          <p:nvPr/>
        </p:nvSpPr>
        <p:spPr>
          <a:xfrm>
            <a:off x="6740526" y="3751096"/>
            <a:ext cx="1647825" cy="707657"/>
          </a:xfrm>
          <a:prstGeom prst="rect">
            <a:avLst/>
          </a:prstGeom>
        </p:spPr>
        <p:txBody>
          <a:bodyPr lIns="91380" tIns="45689" rIns="91380" bIns="45689">
            <a:spAutoFit/>
          </a:bodyPr>
          <a:lstStyle/>
          <a:p>
            <a:pPr algn="ctr" defTabSz="1088082">
              <a:buClr>
                <a:srgbClr val="FFFFFF"/>
              </a:buClr>
              <a:buSzPct val="80000"/>
              <a:defRPr/>
            </a:pPr>
            <a:r>
              <a:rPr lang="en-US" sz="2000" kern="0" dirty="0">
                <a:solidFill>
                  <a:srgbClr val="0076CB"/>
                </a:solidFill>
                <a:latin typeface="BentonSans Bold" pitchFamily="2" charset="0"/>
                <a:ea typeface="Arial Unicode MS" pitchFamily="34" charset="-128"/>
                <a:cs typeface="BentonSans Book "/>
              </a:rPr>
              <a:t>Core use</a:t>
            </a:r>
          </a:p>
          <a:p>
            <a:pPr algn="ctr" defTabSz="1088082">
              <a:buClr>
                <a:srgbClr val="FFFFFF"/>
              </a:buClr>
              <a:buSzPct val="80000"/>
              <a:defRPr/>
            </a:pPr>
            <a:r>
              <a:rPr lang="en-US" sz="2000" kern="0" dirty="0">
                <a:solidFill>
                  <a:srgbClr val="0076CB"/>
                </a:solidFill>
                <a:latin typeface="BentonSans Bold" pitchFamily="2" charset="0"/>
                <a:ea typeface="Arial Unicode MS" pitchFamily="34" charset="-128"/>
                <a:cs typeface="BentonSans Book "/>
              </a:rPr>
              <a:t>scenarios</a:t>
            </a:r>
          </a:p>
        </p:txBody>
      </p:sp>
      <p:sp>
        <p:nvSpPr>
          <p:cNvPr id="28" name="Rectangle 27"/>
          <p:cNvSpPr/>
          <p:nvPr/>
        </p:nvSpPr>
        <p:spPr bwMode="gray">
          <a:xfrm>
            <a:off x="5561013" y="3002187"/>
            <a:ext cx="2698751" cy="682270"/>
          </a:xfrm>
          <a:prstGeom prst="rect">
            <a:avLst/>
          </a:prstGeom>
          <a:solidFill>
            <a:schemeClr val="bg1"/>
          </a:solidFill>
          <a:ln w="6350" algn="ctr">
            <a:noFill/>
            <a:miter lim="800000"/>
            <a:headEnd/>
            <a:tailEnd/>
          </a:ln>
        </p:spPr>
        <p:txBody>
          <a:bodyPr lIns="89971" tIns="71977" rIns="89971" bIns="71977" anchor="ctr"/>
          <a:lstStyle/>
          <a:p>
            <a:pPr algn="ctr">
              <a:spcBef>
                <a:spcPct val="50000"/>
              </a:spcBef>
              <a:buClr>
                <a:srgbClr val="F0AB00"/>
              </a:buClr>
              <a:buSzPct val="80000"/>
              <a:defRPr/>
            </a:pPr>
            <a:endParaRPr sz="2000" kern="0" dirty="0" err="1">
              <a:solidFill>
                <a:srgbClr val="000000"/>
              </a:solidFill>
              <a:ea typeface="Arial Unicode MS" pitchFamily="34" charset="-128"/>
              <a:cs typeface="Arial Unicode MS" pitchFamily="34" charset="-128"/>
            </a:endParaRPr>
          </a:p>
        </p:txBody>
      </p:sp>
      <p:sp>
        <p:nvSpPr>
          <p:cNvPr id="29" name="Rectangle 28"/>
          <p:cNvSpPr/>
          <p:nvPr/>
        </p:nvSpPr>
        <p:spPr bwMode="gray">
          <a:xfrm>
            <a:off x="6711952" y="3816150"/>
            <a:ext cx="1676399" cy="680684"/>
          </a:xfrm>
          <a:prstGeom prst="rect">
            <a:avLst/>
          </a:prstGeom>
          <a:solidFill>
            <a:schemeClr val="bg1"/>
          </a:solidFill>
          <a:ln w="6350" algn="ctr">
            <a:noFill/>
            <a:miter lim="800000"/>
            <a:headEnd/>
            <a:tailEnd/>
          </a:ln>
        </p:spPr>
        <p:txBody>
          <a:bodyPr lIns="89971" tIns="71977" rIns="89971" bIns="71977" anchor="ctr"/>
          <a:lstStyle/>
          <a:p>
            <a:pPr algn="ctr">
              <a:spcBef>
                <a:spcPct val="50000"/>
              </a:spcBef>
              <a:buClr>
                <a:srgbClr val="F0AB00"/>
              </a:buClr>
              <a:buSzPct val="80000"/>
              <a:defRPr/>
            </a:pPr>
            <a:endParaRPr sz="2000" kern="0" dirty="0" err="1">
              <a:solidFill>
                <a:srgbClr val="000000"/>
              </a:solidFill>
              <a:ea typeface="Arial Unicode MS" pitchFamily="34" charset="-128"/>
              <a:cs typeface="Arial Unicode MS" pitchFamily="34" charset="-128"/>
            </a:endParaRPr>
          </a:p>
        </p:txBody>
      </p:sp>
      <p:sp>
        <p:nvSpPr>
          <p:cNvPr id="30" name="Rectangle 29"/>
          <p:cNvSpPr/>
          <p:nvPr/>
        </p:nvSpPr>
        <p:spPr>
          <a:xfrm>
            <a:off x="8651878" y="3943082"/>
            <a:ext cx="3617913" cy="706070"/>
          </a:xfrm>
          <a:prstGeom prst="rect">
            <a:avLst/>
          </a:prstGeom>
        </p:spPr>
        <p:txBody>
          <a:bodyPr lIns="91380" tIns="45689" rIns="91380" bIns="45689">
            <a:spAutoFit/>
          </a:bodyPr>
          <a:lstStyle/>
          <a:p>
            <a:pPr defTabSz="1088082">
              <a:buClr>
                <a:srgbClr val="FFFFFF"/>
              </a:buClr>
              <a:buSzPct val="80000"/>
              <a:defRPr/>
            </a:pPr>
            <a:r>
              <a:rPr lang="en-US" sz="2000" kern="0" dirty="0">
                <a:solidFill>
                  <a:srgbClr val="AAAAAA"/>
                </a:solidFill>
                <a:latin typeface="BentonSans Bold" pitchFamily="2" charset="0"/>
                <a:ea typeface="Arial Unicode MS" pitchFamily="34" charset="-128"/>
                <a:cs typeface="BentonSans Book "/>
              </a:rPr>
              <a:t>Specific customer value </a:t>
            </a:r>
          </a:p>
          <a:p>
            <a:pPr defTabSz="1088082">
              <a:buClr>
                <a:srgbClr val="FFFFFF"/>
              </a:buClr>
              <a:buSzPct val="80000"/>
              <a:defRPr/>
            </a:pPr>
            <a:r>
              <a:rPr lang="en-US" sz="2000" kern="0" dirty="0">
                <a:solidFill>
                  <a:srgbClr val="AAAAAA"/>
                </a:solidFill>
                <a:latin typeface="BentonSans Bold" pitchFamily="2" charset="0"/>
                <a:ea typeface="Arial Unicode MS" pitchFamily="34" charset="-128"/>
                <a:cs typeface="BentonSans Book "/>
              </a:rPr>
              <a:t>use scenarios</a:t>
            </a:r>
          </a:p>
        </p:txBody>
      </p:sp>
      <p:sp>
        <p:nvSpPr>
          <p:cNvPr id="31" name="Rectangle 30"/>
          <p:cNvSpPr/>
          <p:nvPr/>
        </p:nvSpPr>
        <p:spPr bwMode="gray">
          <a:xfrm>
            <a:off x="8496300" y="3887551"/>
            <a:ext cx="3303588" cy="842523"/>
          </a:xfrm>
          <a:prstGeom prst="rect">
            <a:avLst/>
          </a:prstGeom>
          <a:solidFill>
            <a:schemeClr val="bg1"/>
          </a:solidFill>
          <a:ln w="6350" algn="ctr">
            <a:noFill/>
            <a:miter lim="800000"/>
            <a:headEnd/>
            <a:tailEnd/>
          </a:ln>
        </p:spPr>
        <p:txBody>
          <a:bodyPr lIns="89971" tIns="71977" rIns="89971" bIns="71977" anchor="ctr"/>
          <a:lstStyle/>
          <a:p>
            <a:pPr algn="ctr">
              <a:spcBef>
                <a:spcPct val="50000"/>
              </a:spcBef>
              <a:buClr>
                <a:srgbClr val="F0AB00"/>
              </a:buClr>
              <a:buSzPct val="80000"/>
              <a:defRPr/>
            </a:pPr>
            <a:endParaRPr sz="2000" kern="0" dirty="0" err="1">
              <a:solidFill>
                <a:srgbClr val="000000"/>
              </a:solidFill>
              <a:ea typeface="Arial Unicode MS" pitchFamily="34" charset="-128"/>
              <a:cs typeface="Arial Unicode MS" pitchFamily="34" charset="-128"/>
            </a:endParaRPr>
          </a:p>
        </p:txBody>
      </p:sp>
      <p:sp>
        <p:nvSpPr>
          <p:cNvPr id="32" name="Rectangle 31"/>
          <p:cNvSpPr/>
          <p:nvPr/>
        </p:nvSpPr>
        <p:spPr bwMode="gray">
          <a:xfrm>
            <a:off x="4259266" y="1924833"/>
            <a:ext cx="46037" cy="4253873"/>
          </a:xfrm>
          <a:prstGeom prst="rect">
            <a:avLst/>
          </a:prstGeom>
          <a:solidFill>
            <a:srgbClr val="CCCCCC"/>
          </a:solidFill>
          <a:ln w="6350" algn="ctr">
            <a:noFill/>
            <a:miter lim="800000"/>
            <a:headEnd/>
            <a:tailEnd/>
          </a:ln>
        </p:spPr>
        <p:txBody>
          <a:bodyPr lIns="89971" tIns="71977" rIns="89971" bIns="71977" anchor="ctr"/>
          <a:lstStyle/>
          <a:p>
            <a:pPr algn="ctr">
              <a:spcBef>
                <a:spcPct val="50000"/>
              </a:spcBef>
              <a:buClr>
                <a:srgbClr val="F0AB00"/>
              </a:buClr>
              <a:buSzPct val="80000"/>
              <a:defRPr/>
            </a:pPr>
            <a:endParaRPr sz="2000" kern="0" dirty="0" err="1">
              <a:solidFill>
                <a:srgbClr val="000000"/>
              </a:solidFill>
              <a:ea typeface="Arial Unicode MS" pitchFamily="34" charset="-128"/>
              <a:cs typeface="Arial Unicode MS" pitchFamily="34" charset="-128"/>
            </a:endParaRPr>
          </a:p>
        </p:txBody>
      </p:sp>
      <p:sp>
        <p:nvSpPr>
          <p:cNvPr id="33" name="Rectangle 32"/>
          <p:cNvSpPr/>
          <p:nvPr/>
        </p:nvSpPr>
        <p:spPr>
          <a:xfrm>
            <a:off x="6500814" y="1264778"/>
            <a:ext cx="4262438" cy="605087"/>
          </a:xfrm>
          <a:prstGeom prst="rect">
            <a:avLst/>
          </a:prstGeom>
        </p:spPr>
        <p:txBody>
          <a:bodyPr lIns="91380" tIns="45689" rIns="91380" bIns="45689">
            <a:spAutoFit/>
          </a:bodyPr>
          <a:lstStyle/>
          <a:p>
            <a:pPr algn="ctr" defTabSz="1088082">
              <a:lnSpc>
                <a:spcPts val="3999"/>
              </a:lnSpc>
              <a:buClr>
                <a:srgbClr val="FFFFFF"/>
              </a:buClr>
              <a:buSzPct val="80000"/>
              <a:defRPr/>
            </a:pPr>
            <a:r>
              <a:rPr lang="en-US" kern="0" dirty="0">
                <a:solidFill>
                  <a:srgbClr val="008FCC"/>
                </a:solidFill>
                <a:latin typeface="BentonSans Bold"/>
                <a:ea typeface="Arial Unicode MS" pitchFamily="34" charset="-128"/>
                <a:cs typeface="BentonSans Bold"/>
              </a:rPr>
              <a:t>Existing  Applications</a:t>
            </a:r>
          </a:p>
        </p:txBody>
      </p:sp>
      <p:sp>
        <p:nvSpPr>
          <p:cNvPr id="34" name="Rectangle 33"/>
          <p:cNvSpPr/>
          <p:nvPr/>
        </p:nvSpPr>
        <p:spPr bwMode="gray">
          <a:xfrm>
            <a:off x="5187950" y="5756653"/>
            <a:ext cx="3035301" cy="506148"/>
          </a:xfrm>
          <a:prstGeom prst="rect">
            <a:avLst/>
          </a:prstGeom>
          <a:solidFill>
            <a:srgbClr val="0076CB"/>
          </a:solidFill>
          <a:ln w="6350" algn="ctr">
            <a:noFill/>
            <a:miter lim="800000"/>
            <a:headEnd/>
            <a:tailEnd/>
          </a:ln>
        </p:spPr>
        <p:txBody>
          <a:bodyPr lIns="89971" tIns="71977" rIns="89971" bIns="71977" anchor="ctr"/>
          <a:lstStyle/>
          <a:p>
            <a:pPr algn="ctr">
              <a:spcBef>
                <a:spcPct val="50000"/>
              </a:spcBef>
              <a:buClr>
                <a:srgbClr val="F0AB00"/>
              </a:buClr>
              <a:buSzPct val="80000"/>
              <a:defRPr/>
            </a:pPr>
            <a:r>
              <a:rPr sz="3100" b="1" kern="0" dirty="0">
                <a:solidFill>
                  <a:srgbClr val="FFFFFF"/>
                </a:solidFill>
                <a:latin typeface="BentonSans Bold" pitchFamily="2" charset="0"/>
                <a:ea typeface="Arial Unicode MS" pitchFamily="34" charset="-128"/>
                <a:cs typeface="Arial Unicode MS" pitchFamily="34" charset="-128"/>
              </a:rPr>
              <a:t>RENEW</a:t>
            </a:r>
          </a:p>
        </p:txBody>
      </p:sp>
      <p:sp>
        <p:nvSpPr>
          <p:cNvPr id="35" name="Rectangle 34"/>
          <p:cNvSpPr/>
          <p:nvPr/>
        </p:nvSpPr>
        <p:spPr bwMode="gray">
          <a:xfrm>
            <a:off x="8223252" y="5755064"/>
            <a:ext cx="2987675" cy="509323"/>
          </a:xfrm>
          <a:prstGeom prst="rect">
            <a:avLst/>
          </a:prstGeom>
          <a:solidFill>
            <a:srgbClr val="AAAAAA">
              <a:alpha val="81000"/>
            </a:srgbClr>
          </a:solidFill>
          <a:ln w="6350" algn="ctr">
            <a:noFill/>
            <a:miter lim="800000"/>
            <a:headEnd/>
            <a:tailEnd/>
          </a:ln>
        </p:spPr>
        <p:txBody>
          <a:bodyPr lIns="89971" tIns="71977" rIns="89971" bIns="71977" anchor="ctr"/>
          <a:lstStyle/>
          <a:p>
            <a:pPr algn="ctr">
              <a:spcBef>
                <a:spcPct val="50000"/>
              </a:spcBef>
              <a:buClr>
                <a:srgbClr val="F0AB00"/>
              </a:buClr>
              <a:buSzPct val="80000"/>
              <a:defRPr/>
            </a:pPr>
            <a:r>
              <a:rPr sz="3100" b="1" kern="0" dirty="0">
                <a:solidFill>
                  <a:srgbClr val="FFFFFF"/>
                </a:solidFill>
                <a:latin typeface="BentonSans Bold" pitchFamily="2" charset="0"/>
                <a:ea typeface="Arial Unicode MS" pitchFamily="34" charset="-128"/>
                <a:cs typeface="Arial Unicode MS" pitchFamily="34" charset="-128"/>
              </a:rPr>
              <a:t>ENABLE</a:t>
            </a:r>
            <a:endParaRPr sz="3100" b="1" kern="0" dirty="0">
              <a:solidFill>
                <a:srgbClr val="FFFFFF"/>
              </a:solidFill>
              <a:latin typeface="BentonSans Regular" pitchFamily="2" charset="0"/>
              <a:ea typeface="Arial Unicode MS" pitchFamily="34" charset="-128"/>
              <a:cs typeface="Arial Unicode MS" pitchFamily="34" charset="-128"/>
            </a:endParaRPr>
          </a:p>
        </p:txBody>
      </p:sp>
      <p:sp>
        <p:nvSpPr>
          <p:cNvPr id="36" name="Rounded Rectangle 35"/>
          <p:cNvSpPr/>
          <p:nvPr/>
        </p:nvSpPr>
        <p:spPr bwMode="gray">
          <a:xfrm>
            <a:off x="5708651" y="2845105"/>
            <a:ext cx="1076326" cy="682270"/>
          </a:xfrm>
          <a:prstGeom prst="roundRect">
            <a:avLst/>
          </a:prstGeom>
          <a:solidFill>
            <a:srgbClr val="5AA7E1"/>
          </a:solidFill>
          <a:ln w="6350" algn="ctr">
            <a:noFill/>
            <a:miter lim="800000"/>
            <a:headEnd/>
            <a:tailEnd/>
          </a:ln>
        </p:spPr>
        <p:txBody>
          <a:bodyPr lIns="89971" tIns="71977" rIns="89971" bIns="71977" anchor="ctr"/>
          <a:lstStyle/>
          <a:p>
            <a:pPr algn="ctr">
              <a:buClr>
                <a:srgbClr val="F0AB00"/>
              </a:buClr>
              <a:buSzPct val="80000"/>
              <a:defRPr/>
            </a:pPr>
            <a:r>
              <a:rPr sz="1700" kern="0" dirty="0">
                <a:solidFill>
                  <a:srgbClr val="FFFFFF"/>
                </a:solidFill>
                <a:latin typeface="BentonSans Medium"/>
                <a:ea typeface="Arial Unicode MS" pitchFamily="34" charset="-128"/>
                <a:cs typeface="BentonSans Medium"/>
              </a:rPr>
              <a:t>SAP</a:t>
            </a:r>
          </a:p>
          <a:p>
            <a:pPr algn="ctr">
              <a:buClr>
                <a:srgbClr val="F0AB00"/>
              </a:buClr>
              <a:buSzPct val="80000"/>
              <a:defRPr/>
            </a:pPr>
            <a:r>
              <a:rPr sz="1700" kern="0" dirty="0" err="1">
                <a:solidFill>
                  <a:srgbClr val="FFFFFF"/>
                </a:solidFill>
                <a:latin typeface="BentonSans Medium"/>
                <a:ea typeface="Arial Unicode MS" pitchFamily="34" charset="-128"/>
                <a:cs typeface="BentonSans Medium"/>
              </a:rPr>
              <a:t>Fiori</a:t>
            </a:r>
          </a:p>
        </p:txBody>
      </p:sp>
      <p:sp>
        <p:nvSpPr>
          <p:cNvPr id="37" name="Rounded Rectangle 36"/>
          <p:cNvSpPr/>
          <p:nvPr/>
        </p:nvSpPr>
        <p:spPr bwMode="gray">
          <a:xfrm>
            <a:off x="6772276" y="3784416"/>
            <a:ext cx="1562101" cy="682270"/>
          </a:xfrm>
          <a:prstGeom prst="roundRect">
            <a:avLst/>
          </a:prstGeom>
          <a:solidFill>
            <a:srgbClr val="0076CB"/>
          </a:solidFill>
          <a:ln w="6350" algn="ctr">
            <a:noFill/>
            <a:miter lim="800000"/>
            <a:headEnd/>
            <a:tailEnd/>
          </a:ln>
        </p:spPr>
        <p:txBody>
          <a:bodyPr lIns="89971" tIns="27424" rIns="89971" bIns="71977" anchor="ctr"/>
          <a:lstStyle/>
          <a:p>
            <a:pPr algn="ctr">
              <a:buClr>
                <a:srgbClr val="F0AB00"/>
              </a:buClr>
              <a:buSzPct val="80000"/>
              <a:defRPr/>
            </a:pPr>
            <a:r>
              <a:rPr sz="1700" kern="0" dirty="0">
                <a:solidFill>
                  <a:srgbClr val="FFFFFF"/>
                </a:solidFill>
                <a:latin typeface="BentonSans Medium"/>
                <a:ea typeface="Arial Unicode MS" pitchFamily="34" charset="-128"/>
                <a:cs typeface="BentonSans Medium"/>
              </a:rPr>
              <a:t>Renovation</a:t>
            </a:r>
          </a:p>
        </p:txBody>
      </p:sp>
      <p:sp>
        <p:nvSpPr>
          <p:cNvPr id="38" name="Rounded Rectangle 37"/>
          <p:cNvSpPr/>
          <p:nvPr/>
        </p:nvSpPr>
        <p:spPr bwMode="gray">
          <a:xfrm>
            <a:off x="8562976" y="3820910"/>
            <a:ext cx="2701925" cy="902817"/>
          </a:xfrm>
          <a:prstGeom prst="roundRect">
            <a:avLst/>
          </a:prstGeom>
          <a:solidFill>
            <a:schemeClr val="bg2">
              <a:lumMod val="90000"/>
              <a:alpha val="91000"/>
            </a:schemeClr>
          </a:solidFill>
          <a:ln w="6350" algn="ctr">
            <a:noFill/>
            <a:miter lim="800000"/>
            <a:headEnd/>
            <a:tailEnd/>
          </a:ln>
        </p:spPr>
        <p:txBody>
          <a:bodyPr lIns="89971" tIns="71977" rIns="89971" bIns="71977" anchor="ctr"/>
          <a:lstStyle/>
          <a:p>
            <a:pPr algn="ctr">
              <a:buClr>
                <a:srgbClr val="F0AB00"/>
              </a:buClr>
              <a:buSzPct val="80000"/>
              <a:defRPr/>
            </a:pPr>
            <a:r>
              <a:rPr lang="en-US" sz="1700" kern="0" dirty="0">
                <a:solidFill>
                  <a:srgbClr val="FFFFFF"/>
                </a:solidFill>
                <a:latin typeface="BentonSans Medium"/>
                <a:ea typeface="Arial Unicode MS" pitchFamily="34" charset="-128"/>
                <a:cs typeface="BentonSans Medium"/>
              </a:rPr>
              <a:t>Enablement Tools</a:t>
            </a:r>
            <a:br>
              <a:rPr lang="en-US" sz="1700" kern="0" dirty="0">
                <a:solidFill>
                  <a:srgbClr val="FFFFFF"/>
                </a:solidFill>
                <a:latin typeface="BentonSans Medium"/>
                <a:ea typeface="Arial Unicode MS" pitchFamily="34" charset="-128"/>
                <a:cs typeface="BentonSans Medium"/>
              </a:rPr>
            </a:br>
            <a:r>
              <a:rPr lang="en-US" sz="1300" kern="0" dirty="0">
                <a:solidFill>
                  <a:srgbClr val="FFFFFF"/>
                </a:solidFill>
                <a:latin typeface="BentonSans Light"/>
                <a:ea typeface="Arial Unicode MS" pitchFamily="34" charset="-128"/>
                <a:cs typeface="BentonSans Light"/>
              </a:rPr>
              <a:t>(e.g. SAP Screen Personas)</a:t>
            </a:r>
            <a:endParaRPr sz="1300" kern="0" dirty="0">
              <a:solidFill>
                <a:srgbClr val="FFFFFF"/>
              </a:solidFill>
              <a:latin typeface="BentonSans Light"/>
              <a:ea typeface="Arial Unicode MS" pitchFamily="34" charset="-128"/>
              <a:cs typeface="BentonSans Light"/>
            </a:endParaRPr>
          </a:p>
        </p:txBody>
      </p:sp>
      <p:sp>
        <p:nvSpPr>
          <p:cNvPr id="39" name="Rectangle 38"/>
          <p:cNvSpPr/>
          <p:nvPr/>
        </p:nvSpPr>
        <p:spPr bwMode="gray">
          <a:xfrm>
            <a:off x="631826" y="5753479"/>
            <a:ext cx="3013075" cy="509322"/>
          </a:xfrm>
          <a:prstGeom prst="rect">
            <a:avLst/>
          </a:prstGeom>
          <a:solidFill>
            <a:srgbClr val="0076CB"/>
          </a:solidFill>
          <a:ln w="6350" algn="ctr">
            <a:noFill/>
            <a:miter lim="800000"/>
            <a:headEnd/>
            <a:tailEnd/>
          </a:ln>
        </p:spPr>
        <p:txBody>
          <a:bodyPr lIns="89971" tIns="71977" rIns="89971" bIns="71977" anchor="ctr"/>
          <a:lstStyle/>
          <a:p>
            <a:pPr algn="ctr">
              <a:spcBef>
                <a:spcPct val="50000"/>
              </a:spcBef>
              <a:buClr>
                <a:srgbClr val="F0AB00"/>
              </a:buClr>
              <a:buSzPct val="80000"/>
              <a:defRPr/>
            </a:pPr>
            <a:r>
              <a:rPr lang="en-US" sz="3100" b="1" kern="0" cap="all" dirty="0">
                <a:solidFill>
                  <a:srgbClr val="FFFFFF"/>
                </a:solidFill>
                <a:latin typeface="BentonSans Bold"/>
                <a:ea typeface="Arial Unicode MS" pitchFamily="34" charset="-128"/>
                <a:cs typeface="BentonSans Bold"/>
              </a:rPr>
              <a:t>New</a:t>
            </a:r>
          </a:p>
        </p:txBody>
      </p:sp>
      <p:sp>
        <p:nvSpPr>
          <p:cNvPr id="40" name="Rectangle 39"/>
          <p:cNvSpPr/>
          <p:nvPr/>
        </p:nvSpPr>
        <p:spPr>
          <a:xfrm>
            <a:off x="728664" y="1264778"/>
            <a:ext cx="2924175" cy="605087"/>
          </a:xfrm>
          <a:prstGeom prst="rect">
            <a:avLst/>
          </a:prstGeom>
        </p:spPr>
        <p:txBody>
          <a:bodyPr lIns="91380" tIns="45689" rIns="91380" bIns="45689">
            <a:spAutoFit/>
          </a:bodyPr>
          <a:lstStyle/>
          <a:p>
            <a:pPr algn="ctr" defTabSz="1088082">
              <a:lnSpc>
                <a:spcPts val="3999"/>
              </a:lnSpc>
              <a:buClr>
                <a:srgbClr val="FFFFFF"/>
              </a:buClr>
              <a:buSzPct val="80000"/>
              <a:defRPr/>
            </a:pPr>
            <a:r>
              <a:rPr lang="en-US" kern="0" dirty="0">
                <a:solidFill>
                  <a:srgbClr val="008FCC"/>
                </a:solidFill>
                <a:latin typeface="BentonSans Bold"/>
                <a:ea typeface="Arial Unicode MS" pitchFamily="34" charset="-128"/>
                <a:cs typeface="BentonSans Bold"/>
              </a:rPr>
              <a:t>New Applications</a:t>
            </a:r>
          </a:p>
        </p:txBody>
      </p:sp>
      <p:pic>
        <p:nvPicPr>
          <p:cNvPr id="41" name="Picture 40"/>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31826" y="2056528"/>
            <a:ext cx="3013075" cy="3595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p:cNvSpPr/>
          <p:nvPr/>
        </p:nvSpPr>
        <p:spPr>
          <a:xfrm rot="16200000">
            <a:off x="2692716" y="3568339"/>
            <a:ext cx="4260220" cy="605104"/>
          </a:xfrm>
          <a:prstGeom prst="rect">
            <a:avLst/>
          </a:prstGeom>
        </p:spPr>
        <p:txBody>
          <a:bodyPr lIns="91380" tIns="45689" rIns="91380" bIns="45689">
            <a:spAutoFit/>
          </a:bodyPr>
          <a:lstStyle/>
          <a:p>
            <a:pPr algn="ctr" defTabSz="1088082">
              <a:lnSpc>
                <a:spcPts val="3999"/>
              </a:lnSpc>
              <a:buClr>
                <a:srgbClr val="FFFFFF"/>
              </a:buClr>
              <a:buSzPct val="80000"/>
              <a:defRPr/>
            </a:pPr>
            <a:r>
              <a:rPr lang="en-US" sz="1700" kern="0" dirty="0">
                <a:solidFill>
                  <a:srgbClr val="CCCCCC">
                    <a:lumMod val="50000"/>
                  </a:srgbClr>
                </a:solidFill>
                <a:latin typeface="BentonSans Light"/>
                <a:ea typeface="Arial Unicode MS" pitchFamily="34" charset="-128"/>
                <a:cs typeface="BentonSans Light"/>
              </a:rPr>
              <a:t>Usage/Reach</a:t>
            </a:r>
          </a:p>
        </p:txBody>
      </p:sp>
      <p:sp>
        <p:nvSpPr>
          <p:cNvPr id="43" name="Title 1"/>
          <p:cNvSpPr txBox="1">
            <a:spLocks/>
          </p:cNvSpPr>
          <p:nvPr/>
        </p:nvSpPr>
        <p:spPr bwMode="gray">
          <a:xfrm>
            <a:off x="324001" y="325693"/>
            <a:ext cx="11545200" cy="755782"/>
          </a:xfrm>
          <a:prstGeom prst="rect">
            <a:avLst/>
          </a:prstGeom>
        </p:spPr>
        <p:txBody>
          <a:bodyPr vert="horz" lIns="0" tIns="0" rIns="0" bIns="0" rtlCol="0" anchor="ctr" anchorCtr="0">
            <a:noAutofit/>
          </a:bodyPr>
          <a:lstStyle>
            <a:lvl1pPr algn="l" defTabSz="1088776" rtl="0" eaLnBrk="1" latinLnBrk="0" hangingPunct="1">
              <a:spcBef>
                <a:spcPct val="0"/>
              </a:spcBef>
              <a:buNone/>
              <a:defRPr sz="2800" b="1" kern="1200">
                <a:solidFill>
                  <a:schemeClr val="accent2"/>
                </a:solidFill>
                <a:latin typeface="+mj-lt"/>
                <a:ea typeface="+mj-ea"/>
                <a:cs typeface="+mj-cs"/>
              </a:defRPr>
            </a:lvl1pPr>
          </a:lstStyle>
          <a:p>
            <a:r>
              <a:rPr lang="en-US" dirty="0">
                <a:solidFill>
                  <a:srgbClr val="666666"/>
                </a:solidFill>
                <a:cs typeface="Calibri"/>
              </a:rPr>
              <a:t>The SAP user experience strategy</a:t>
            </a:r>
            <a:endParaRPr lang="en-US" dirty="0">
              <a:solidFill>
                <a:srgbClr val="F0AB00"/>
              </a:solidFill>
              <a:cs typeface="Calibri"/>
            </a:endParaRPr>
          </a:p>
        </p:txBody>
      </p:sp>
    </p:spTree>
    <p:extLst>
      <p:ext uri="{BB962C8B-B14F-4D97-AF65-F5344CB8AC3E}">
        <p14:creationId xmlns:p14="http://schemas.microsoft.com/office/powerpoint/2010/main" val="18889685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hidden="1"/>
          <p:cNvSpPr>
            <a:spLocks/>
          </p:cNvSpPr>
          <p:nvPr>
            <p:custDataLst>
              <p:tags r:id="rId2"/>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p>
            <a:pPr>
              <a:lnSpc>
                <a:spcPts val="1000"/>
              </a:lnSpc>
            </a:pPr>
            <a:endParaRPr lang="de-DE" sz="611">
              <a:solidFill>
                <a:schemeClr val="tx1"/>
              </a:solidFill>
            </a:endParaRPr>
          </a:p>
        </p:txBody>
      </p:sp>
      <p:sp>
        <p:nvSpPr>
          <p:cNvPr id="4" name="Textfeld 3" hidden="1"/>
          <p:cNvSpPr txBox="1"/>
          <p:nvPr>
            <p:custDataLst>
              <p:tags r:id="rId3"/>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lnSpc>
                <a:spcPts val="2556"/>
              </a:lnSpc>
            </a:pPr>
            <a:endParaRPr lang="de-DE" sz="1445" dirty="0"/>
          </a:p>
        </p:txBody>
      </p:sp>
      <p:sp>
        <p:nvSpPr>
          <p:cNvPr id="2" name="Titel 1"/>
          <p:cNvSpPr>
            <a:spLocks noGrp="1"/>
          </p:cNvSpPr>
          <p:nvPr>
            <p:ph type="title"/>
            <p:custDataLst>
              <p:tags r:id="rId4"/>
            </p:custDataLst>
          </p:nvPr>
        </p:nvSpPr>
        <p:spPr>
          <a:xfrm>
            <a:off x="309402" y="388693"/>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de-DE" sz="3112" dirty="0">
                <a:solidFill>
                  <a:srgbClr val="A80163"/>
                </a:solidFill>
              </a:rPr>
              <a:t>SAP </a:t>
            </a:r>
            <a:r>
              <a:rPr lang="de-DE" sz="3112" dirty="0" err="1">
                <a:solidFill>
                  <a:srgbClr val="A80163"/>
                </a:solidFill>
              </a:rPr>
              <a:t>Fiori</a:t>
            </a:r>
            <a:r>
              <a:rPr lang="de-DE" sz="3112" dirty="0">
                <a:solidFill>
                  <a:srgbClr val="A80163"/>
                </a:solidFill>
              </a:rPr>
              <a:t> App Library</a:t>
            </a:r>
          </a:p>
        </p:txBody>
      </p:sp>
      <p:pic>
        <p:nvPicPr>
          <p:cNvPr id="10" name="Grafik 9"/>
          <p:cNvPicPr>
            <a:picLocks noChangeAspect="1"/>
          </p:cNvPicPr>
          <p:nvPr>
            <p:custDataLst>
              <p:tags r:id="rId5"/>
            </p:custDataLst>
          </p:nvPr>
        </p:nvPicPr>
        <p:blipFill>
          <a:blip r:embed="rId26"/>
          <a:stretch>
            <a:fillRect/>
          </a:stretch>
        </p:blipFill>
        <p:spPr>
          <a:xfrm>
            <a:off x="139083" y="2739478"/>
            <a:ext cx="1438335" cy="1370649"/>
          </a:xfrm>
          <a:prstGeom prst="rect">
            <a:avLst/>
          </a:prstGeom>
        </p:spPr>
      </p:pic>
      <p:sp>
        <p:nvSpPr>
          <p:cNvPr id="11" name="Textfeld 10"/>
          <p:cNvSpPr txBox="1"/>
          <p:nvPr>
            <p:custDataLst>
              <p:tags r:id="rId6"/>
            </p:custDataLst>
          </p:nvPr>
        </p:nvSpPr>
        <p:spPr>
          <a:xfrm>
            <a:off x="501832" y="2082441"/>
            <a:ext cx="820848" cy="988403"/>
          </a:xfrm>
          <a:prstGeom prst="rect">
            <a:avLst/>
          </a:prstGeom>
          <a:noFill/>
          <a:ln>
            <a:noFill/>
          </a:ln>
        </p:spPr>
        <p:txBody>
          <a:bodyPr wrap="square" lIns="0" tIns="0" rIns="0" bIns="0" rtlCol="0" anchor="ctr">
            <a:noAutofit/>
          </a:bodyPr>
          <a:lstStyle/>
          <a:p>
            <a:pPr algn="ctr">
              <a:lnSpc>
                <a:spcPts val="2556"/>
              </a:lnSpc>
              <a:spcBef>
                <a:spcPts val="556"/>
              </a:spcBef>
            </a:pPr>
            <a:r>
              <a:rPr lang="de-DE" sz="6002" b="1" dirty="0">
                <a:solidFill>
                  <a:srgbClr val="A80163"/>
                </a:solidFill>
              </a:rPr>
              <a:t>?</a:t>
            </a:r>
          </a:p>
        </p:txBody>
      </p:sp>
      <p:sp>
        <p:nvSpPr>
          <p:cNvPr id="12" name="Rechteck 11"/>
          <p:cNvSpPr/>
          <p:nvPr>
            <p:custDataLst>
              <p:tags r:id="rId7"/>
            </p:custDataLst>
          </p:nvPr>
        </p:nvSpPr>
        <p:spPr>
          <a:xfrm>
            <a:off x="2246776" y="4329999"/>
            <a:ext cx="2685544" cy="410474"/>
          </a:xfrm>
          <a:prstGeom prst="rect">
            <a:avLst/>
          </a:prstGeom>
          <a:solidFill>
            <a:scrgbClr r="0" g="0" b="0">
              <a:alpha val="0"/>
            </a:scrgbClr>
          </a:solidFill>
          <a:ln/>
        </p:spPr>
        <p:txBody>
          <a:bodyPr wrap="square" lIns="101626" tIns="50813" rIns="101626" bIns="50813">
            <a:noAutofit/>
          </a:bodyPr>
          <a:lstStyle/>
          <a:p>
            <a:r>
              <a:rPr lang="de-DE" sz="2001" dirty="0">
                <a:solidFill>
                  <a:srgbClr val="000000"/>
                </a:solidFill>
                <a:hlinkClick r:id="rId27"/>
              </a:rPr>
              <a:t>SAP </a:t>
            </a:r>
            <a:r>
              <a:rPr lang="de-DE" sz="2001" dirty="0" err="1">
                <a:solidFill>
                  <a:srgbClr val="000000"/>
                </a:solidFill>
                <a:hlinkClick r:id="rId27"/>
              </a:rPr>
              <a:t>Fiori</a:t>
            </a:r>
            <a:r>
              <a:rPr lang="de-DE" sz="2001" dirty="0">
                <a:solidFill>
                  <a:srgbClr val="000000"/>
                </a:solidFill>
                <a:hlinkClick r:id="rId27"/>
              </a:rPr>
              <a:t> App Library</a:t>
            </a:r>
            <a:endParaRPr lang="de-DE" sz="2001" dirty="0">
              <a:solidFill>
                <a:srgbClr val="000000"/>
              </a:solidFill>
            </a:endParaRPr>
          </a:p>
        </p:txBody>
      </p:sp>
      <p:sp>
        <p:nvSpPr>
          <p:cNvPr id="13" name="Pfeil nach rechts 12"/>
          <p:cNvSpPr/>
          <p:nvPr>
            <p:custDataLst>
              <p:tags r:id="rId8"/>
            </p:custDataLst>
          </p:nvPr>
        </p:nvSpPr>
        <p:spPr>
          <a:xfrm>
            <a:off x="1373176" y="3233124"/>
            <a:ext cx="897698" cy="295572"/>
          </a:xfrm>
          <a:prstGeom prst="rightArrow">
            <a:avLst/>
          </a:prstGeom>
          <a:solidFill>
            <a:srgbClr val="999FA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1">
              <a:solidFill>
                <a:schemeClr val="tx1"/>
              </a:solidFill>
            </a:endParaRPr>
          </a:p>
        </p:txBody>
      </p:sp>
      <p:pic>
        <p:nvPicPr>
          <p:cNvPr id="14" name="Grafik 13"/>
          <p:cNvPicPr>
            <a:picLocks noChangeAspect="1"/>
          </p:cNvPicPr>
          <p:nvPr>
            <p:custDataLst>
              <p:tags r:id="rId9"/>
            </p:custDataLst>
          </p:nvPr>
        </p:nvPicPr>
        <p:blipFill>
          <a:blip r:embed="rId28"/>
          <a:stretch>
            <a:fillRect/>
          </a:stretch>
        </p:blipFill>
        <p:spPr>
          <a:xfrm>
            <a:off x="2374525" y="2409659"/>
            <a:ext cx="3627490" cy="1834862"/>
          </a:xfrm>
          <a:prstGeom prst="rect">
            <a:avLst/>
          </a:prstGeom>
          <a:effectLst>
            <a:outerShdw blurRad="152400" dist="101600" dir="2700000" algn="tl" rotWithShape="0">
              <a:prstClr val="black">
                <a:alpha val="40000"/>
              </a:prstClr>
            </a:outerShdw>
          </a:effectLst>
        </p:spPr>
      </p:pic>
      <p:sp>
        <p:nvSpPr>
          <p:cNvPr id="15" name="Rechteck 14"/>
          <p:cNvSpPr/>
          <p:nvPr>
            <p:custDataLst>
              <p:tags r:id="rId10"/>
            </p:custDataLst>
          </p:nvPr>
        </p:nvSpPr>
        <p:spPr>
          <a:xfrm>
            <a:off x="2112083" y="1355024"/>
            <a:ext cx="1969507" cy="871684"/>
          </a:xfrm>
          <a:prstGeom prst="rect">
            <a:avLst/>
          </a:prstGeom>
          <a:solidFill>
            <a:scrgbClr r="0" g="0" b="0">
              <a:alpha val="0"/>
            </a:scrgbClr>
          </a:solidFill>
          <a:ln>
            <a:noFill/>
          </a:ln>
        </p:spPr>
        <p:style>
          <a:lnRef idx="2">
            <a:schemeClr val="accent5">
              <a:shade val="50000"/>
            </a:schemeClr>
          </a:lnRef>
          <a:fillRef idx="1">
            <a:schemeClr val="accent5"/>
          </a:fillRef>
          <a:effectRef idx="0">
            <a:schemeClr val="accent5"/>
          </a:effectRef>
          <a:fontRef idx="minor">
            <a:schemeClr val="lt1"/>
          </a:fontRef>
        </p:style>
        <p:txBody>
          <a:bodyPr lIns="101626" tIns="50813" rIns="101626" bIns="50813" rtlCol="0" anchor="ctr">
            <a:noAutofit/>
          </a:bodyPr>
          <a:lstStyle/>
          <a:p>
            <a:pPr algn="ctr"/>
            <a:r>
              <a:rPr lang="en-US" sz="1334" dirty="0">
                <a:solidFill>
                  <a:srgbClr val="08427E"/>
                </a:solidFill>
              </a:rPr>
              <a:t>Search apps by various categories and filters</a:t>
            </a:r>
          </a:p>
        </p:txBody>
      </p:sp>
      <p:sp>
        <p:nvSpPr>
          <p:cNvPr id="17" name="Rechteck 16"/>
          <p:cNvSpPr/>
          <p:nvPr>
            <p:custDataLst>
              <p:tags r:id="rId11"/>
            </p:custDataLst>
          </p:nvPr>
        </p:nvSpPr>
        <p:spPr>
          <a:xfrm>
            <a:off x="2270874" y="4586676"/>
            <a:ext cx="2954155" cy="871684"/>
          </a:xfrm>
          <a:prstGeom prst="rect">
            <a:avLst/>
          </a:prstGeom>
          <a:solidFill>
            <a:scrgbClr r="0" g="0" b="0">
              <a:alpha val="0"/>
            </a:scrgbClr>
          </a:solidFill>
          <a:ln>
            <a:noFill/>
          </a:ln>
        </p:spPr>
        <p:style>
          <a:lnRef idx="2">
            <a:schemeClr val="accent5">
              <a:shade val="50000"/>
            </a:schemeClr>
          </a:lnRef>
          <a:fillRef idx="1">
            <a:schemeClr val="accent5"/>
          </a:fillRef>
          <a:effectRef idx="0">
            <a:schemeClr val="accent5"/>
          </a:effectRef>
          <a:fontRef idx="minor">
            <a:schemeClr val="lt1"/>
          </a:fontRef>
        </p:style>
        <p:txBody>
          <a:bodyPr lIns="101626" tIns="50813" rIns="101626" bIns="50813" rtlCol="0" anchor="ctr">
            <a:noAutofit/>
          </a:bodyPr>
          <a:lstStyle/>
          <a:p>
            <a:r>
              <a:rPr lang="en-US" sz="1334" dirty="0">
                <a:solidFill>
                  <a:srgbClr val="08427E"/>
                </a:solidFill>
              </a:rPr>
              <a:t>Contain Information for </a:t>
            </a:r>
            <a:r>
              <a:rPr lang="en-US" sz="1334" b="1" dirty="0" smtClean="0">
                <a:solidFill>
                  <a:srgbClr val="08427E"/>
                </a:solidFill>
              </a:rPr>
              <a:t>~</a:t>
            </a:r>
            <a:r>
              <a:rPr lang="en-US" altLang="zh-CN" sz="1334" b="1" dirty="0" smtClean="0">
                <a:solidFill>
                  <a:srgbClr val="08427E"/>
                </a:solidFill>
              </a:rPr>
              <a:t>11176</a:t>
            </a:r>
            <a:r>
              <a:rPr lang="en-US" sz="1334" b="1" dirty="0" smtClean="0">
                <a:solidFill>
                  <a:srgbClr val="08427E"/>
                </a:solidFill>
              </a:rPr>
              <a:t> </a:t>
            </a:r>
            <a:r>
              <a:rPr lang="en-US" sz="1334" dirty="0">
                <a:solidFill>
                  <a:srgbClr val="08427E"/>
                </a:solidFill>
              </a:rPr>
              <a:t>SAP Fiori apps and components </a:t>
            </a:r>
            <a:r>
              <a:rPr lang="en-US" sz="1334" dirty="0" smtClean="0">
                <a:solidFill>
                  <a:srgbClr val="08427E"/>
                </a:solidFill>
              </a:rPr>
              <a:t>(</a:t>
            </a:r>
            <a:r>
              <a:rPr lang="en-US" altLang="zh-CN" sz="1334" dirty="0" smtClean="0">
                <a:solidFill>
                  <a:srgbClr val="08427E"/>
                </a:solidFill>
              </a:rPr>
              <a:t>Feb</a:t>
            </a:r>
            <a:r>
              <a:rPr lang="en-US" sz="1334" dirty="0" smtClean="0">
                <a:solidFill>
                  <a:srgbClr val="08427E"/>
                </a:solidFill>
              </a:rPr>
              <a:t>/201</a:t>
            </a:r>
            <a:r>
              <a:rPr lang="en-US" altLang="zh-CN" sz="1334" dirty="0" smtClean="0">
                <a:solidFill>
                  <a:srgbClr val="08427E"/>
                </a:solidFill>
              </a:rPr>
              <a:t>9</a:t>
            </a:r>
            <a:r>
              <a:rPr lang="en-US" sz="1334" dirty="0" smtClean="0">
                <a:solidFill>
                  <a:srgbClr val="08427E"/>
                </a:solidFill>
              </a:rPr>
              <a:t>)</a:t>
            </a:r>
            <a:endParaRPr lang="en-US" sz="1334" dirty="0">
              <a:solidFill>
                <a:srgbClr val="08427E"/>
              </a:solidFill>
            </a:endParaRPr>
          </a:p>
        </p:txBody>
      </p:sp>
      <p:sp>
        <p:nvSpPr>
          <p:cNvPr id="19" name="Rechteck 18"/>
          <p:cNvSpPr/>
          <p:nvPr>
            <p:custDataLst>
              <p:tags r:id="rId12"/>
            </p:custDataLst>
          </p:nvPr>
        </p:nvSpPr>
        <p:spPr>
          <a:xfrm>
            <a:off x="6810156" y="4784313"/>
            <a:ext cx="1532027" cy="943907"/>
          </a:xfrm>
          <a:prstGeom prst="rect">
            <a:avLst/>
          </a:prstGeom>
          <a:solidFill>
            <a:scrgbClr r="0" g="0" b="0">
              <a:alpha val="0"/>
            </a:scrgbClr>
          </a:solidFill>
          <a:ln>
            <a:noFill/>
          </a:ln>
        </p:spPr>
        <p:style>
          <a:lnRef idx="2">
            <a:schemeClr val="accent5">
              <a:shade val="50000"/>
            </a:schemeClr>
          </a:lnRef>
          <a:fillRef idx="1">
            <a:schemeClr val="accent5"/>
          </a:fillRef>
          <a:effectRef idx="0">
            <a:schemeClr val="accent5"/>
          </a:effectRef>
          <a:fontRef idx="minor">
            <a:schemeClr val="lt1"/>
          </a:fontRef>
        </p:style>
        <p:txBody>
          <a:bodyPr lIns="101626" tIns="50813" rIns="101626" bIns="50813" rtlCol="0" anchor="ctr">
            <a:noAutofit/>
          </a:bodyPr>
          <a:lstStyle/>
          <a:p>
            <a:r>
              <a:rPr lang="en-US" sz="1334" b="1" dirty="0">
                <a:solidFill>
                  <a:srgbClr val="08427E"/>
                </a:solidFill>
              </a:rPr>
              <a:t>Product features</a:t>
            </a:r>
          </a:p>
          <a:p>
            <a:pPr marL="190550" indent="-190550">
              <a:buFontTx/>
              <a:buChar char="-"/>
            </a:pPr>
            <a:r>
              <a:rPr lang="en-US" sz="1334" dirty="0">
                <a:solidFill>
                  <a:srgbClr val="08427E"/>
                </a:solidFill>
              </a:rPr>
              <a:t>Key Features </a:t>
            </a:r>
          </a:p>
          <a:p>
            <a:pPr marL="190550" indent="-190550">
              <a:buFontTx/>
              <a:buChar char="-"/>
            </a:pPr>
            <a:r>
              <a:rPr lang="en-US" sz="1334" dirty="0">
                <a:solidFill>
                  <a:srgbClr val="08427E"/>
                </a:solidFill>
              </a:rPr>
              <a:t>Screenshots</a:t>
            </a:r>
          </a:p>
          <a:p>
            <a:pPr marL="190550" indent="-190550">
              <a:buFontTx/>
              <a:buChar char="-"/>
            </a:pPr>
            <a:r>
              <a:rPr lang="en-US" sz="1334" dirty="0">
                <a:solidFill>
                  <a:srgbClr val="08427E"/>
                </a:solidFill>
              </a:rPr>
              <a:t>Related apps</a:t>
            </a:r>
          </a:p>
        </p:txBody>
      </p:sp>
      <p:sp>
        <p:nvSpPr>
          <p:cNvPr id="20" name="Rechteck 19"/>
          <p:cNvSpPr/>
          <p:nvPr>
            <p:custDataLst>
              <p:tags r:id="rId13"/>
            </p:custDataLst>
          </p:nvPr>
        </p:nvSpPr>
        <p:spPr>
          <a:xfrm>
            <a:off x="8791637" y="4784312"/>
            <a:ext cx="2916738" cy="1224425"/>
          </a:xfrm>
          <a:prstGeom prst="rect">
            <a:avLst/>
          </a:prstGeom>
          <a:solidFill>
            <a:scrgbClr r="0" g="0" b="0">
              <a:alpha val="0"/>
            </a:scrgbClr>
          </a:solidFill>
          <a:ln>
            <a:noFill/>
          </a:ln>
        </p:spPr>
        <p:style>
          <a:lnRef idx="2">
            <a:schemeClr val="accent5">
              <a:shade val="50000"/>
            </a:schemeClr>
          </a:lnRef>
          <a:fillRef idx="1">
            <a:schemeClr val="accent5"/>
          </a:fillRef>
          <a:effectRef idx="0">
            <a:schemeClr val="accent5"/>
          </a:effectRef>
          <a:fontRef idx="minor">
            <a:schemeClr val="lt1"/>
          </a:fontRef>
        </p:style>
        <p:txBody>
          <a:bodyPr lIns="101626" tIns="50813" rIns="101626" bIns="50813" rtlCol="0" anchor="ctr">
            <a:noAutofit/>
          </a:bodyPr>
          <a:lstStyle/>
          <a:p>
            <a:r>
              <a:rPr lang="en-US" sz="1334" b="1" dirty="0">
                <a:solidFill>
                  <a:srgbClr val="08427E"/>
                </a:solidFill>
              </a:rPr>
              <a:t>Implementation Information</a:t>
            </a:r>
          </a:p>
          <a:p>
            <a:pPr marL="190550" indent="-190550">
              <a:buFontTx/>
              <a:buChar char="-"/>
            </a:pPr>
            <a:r>
              <a:rPr lang="en-US" sz="1334" dirty="0">
                <a:solidFill>
                  <a:srgbClr val="08427E"/>
                </a:solidFill>
              </a:rPr>
              <a:t>Version History</a:t>
            </a:r>
          </a:p>
          <a:p>
            <a:pPr marL="190550" indent="-190550">
              <a:buFontTx/>
              <a:buChar char="-"/>
            </a:pPr>
            <a:r>
              <a:rPr lang="en-US" sz="1334" dirty="0">
                <a:solidFill>
                  <a:srgbClr val="08427E"/>
                </a:solidFill>
              </a:rPr>
              <a:t>Installation Details</a:t>
            </a:r>
          </a:p>
          <a:p>
            <a:pPr marL="190550" indent="-190550">
              <a:buFontTx/>
              <a:buChar char="-"/>
            </a:pPr>
            <a:r>
              <a:rPr lang="en-US" sz="1334" dirty="0">
                <a:solidFill>
                  <a:srgbClr val="08427E"/>
                </a:solidFill>
              </a:rPr>
              <a:t>Configuration &amp; Customizing</a:t>
            </a:r>
          </a:p>
          <a:p>
            <a:pPr marL="190550" indent="-190550">
              <a:buFontTx/>
              <a:buChar char="-"/>
            </a:pPr>
            <a:r>
              <a:rPr lang="en-US" sz="1334" dirty="0">
                <a:solidFill>
                  <a:srgbClr val="08427E"/>
                </a:solidFill>
              </a:rPr>
              <a:t>Extensibility</a:t>
            </a:r>
          </a:p>
          <a:p>
            <a:pPr marL="190550" indent="-190550">
              <a:buFontTx/>
              <a:buChar char="-"/>
            </a:pPr>
            <a:r>
              <a:rPr lang="en-US" sz="1334" dirty="0">
                <a:solidFill>
                  <a:srgbClr val="08427E"/>
                </a:solidFill>
              </a:rPr>
              <a:t>Support (Notes &amp; App Component)</a:t>
            </a:r>
          </a:p>
        </p:txBody>
      </p:sp>
      <p:pic>
        <p:nvPicPr>
          <p:cNvPr id="21" name="Grafik 20"/>
          <p:cNvPicPr>
            <a:picLocks noChangeAspect="1"/>
          </p:cNvPicPr>
          <p:nvPr>
            <p:custDataLst>
              <p:tags r:id="rId14"/>
            </p:custDataLst>
          </p:nvPr>
        </p:nvPicPr>
        <p:blipFill>
          <a:blip r:embed="rId29"/>
          <a:stretch>
            <a:fillRect/>
          </a:stretch>
        </p:blipFill>
        <p:spPr>
          <a:xfrm>
            <a:off x="7618299" y="2389493"/>
            <a:ext cx="2807463" cy="1853471"/>
          </a:xfrm>
          <a:prstGeom prst="rect">
            <a:avLst/>
          </a:prstGeom>
          <a:effectLst>
            <a:outerShdw blurRad="152400" dist="101600" dir="2700000" algn="tl" rotWithShape="0">
              <a:prstClr val="black">
                <a:alpha val="40000"/>
              </a:prstClr>
            </a:outerShdw>
          </a:effectLst>
        </p:spPr>
      </p:pic>
      <p:sp>
        <p:nvSpPr>
          <p:cNvPr id="22" name="Rechteck 21"/>
          <p:cNvSpPr/>
          <p:nvPr>
            <p:custDataLst>
              <p:tags r:id="rId15"/>
            </p:custDataLst>
          </p:nvPr>
        </p:nvSpPr>
        <p:spPr>
          <a:xfrm>
            <a:off x="2359933" y="2837876"/>
            <a:ext cx="1145035" cy="1195412"/>
          </a:xfrm>
          <a:prstGeom prst="rect">
            <a:avLst/>
          </a:prstGeom>
          <a:noFill/>
          <a:ln w="9525">
            <a:solidFill>
              <a:srgbClr val="A8016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1">
              <a:solidFill>
                <a:schemeClr val="tx1"/>
              </a:solidFill>
            </a:endParaRPr>
          </a:p>
        </p:txBody>
      </p:sp>
      <p:cxnSp>
        <p:nvCxnSpPr>
          <p:cNvPr id="24" name="Gerader Verbinder 23"/>
          <p:cNvCxnSpPr>
            <a:stCxn id="15" idx="2"/>
            <a:endCxn id="22" idx="0"/>
          </p:cNvCxnSpPr>
          <p:nvPr>
            <p:custDataLst>
              <p:tags r:id="rId16"/>
            </p:custDataLst>
          </p:nvPr>
        </p:nvCxnSpPr>
        <p:spPr>
          <a:xfrm flipH="1">
            <a:off x="2932451" y="2226709"/>
            <a:ext cx="164386" cy="611167"/>
          </a:xfrm>
          <a:prstGeom prst="line">
            <a:avLst/>
          </a:prstGeom>
          <a:ln>
            <a:solidFill>
              <a:srgbClr val="A80163"/>
            </a:solidFill>
          </a:ln>
        </p:spPr>
        <p:style>
          <a:lnRef idx="1">
            <a:schemeClr val="accent1"/>
          </a:lnRef>
          <a:fillRef idx="0">
            <a:schemeClr val="accent1"/>
          </a:fillRef>
          <a:effectRef idx="0">
            <a:schemeClr val="accent1"/>
          </a:effectRef>
          <a:fontRef idx="minor">
            <a:schemeClr val="tx1"/>
          </a:fontRef>
        </p:style>
      </p:cxnSp>
      <p:sp>
        <p:nvSpPr>
          <p:cNvPr id="26" name="Pfeil nach rechts 25"/>
          <p:cNvSpPr/>
          <p:nvPr>
            <p:custDataLst>
              <p:tags r:id="rId17"/>
            </p:custDataLst>
          </p:nvPr>
        </p:nvSpPr>
        <p:spPr>
          <a:xfrm>
            <a:off x="6417362" y="3233124"/>
            <a:ext cx="897698" cy="295572"/>
          </a:xfrm>
          <a:prstGeom prst="rightArrow">
            <a:avLst/>
          </a:prstGeom>
          <a:solidFill>
            <a:srgbClr val="999FA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1">
              <a:solidFill>
                <a:schemeClr val="tx1"/>
              </a:solidFill>
            </a:endParaRPr>
          </a:p>
        </p:txBody>
      </p:sp>
      <p:sp>
        <p:nvSpPr>
          <p:cNvPr id="27" name="Rechteck 26"/>
          <p:cNvSpPr/>
          <p:nvPr>
            <p:custDataLst>
              <p:tags r:id="rId18"/>
            </p:custDataLst>
          </p:nvPr>
        </p:nvSpPr>
        <p:spPr>
          <a:xfrm>
            <a:off x="7600986" y="2337242"/>
            <a:ext cx="1778456" cy="1314948"/>
          </a:xfrm>
          <a:prstGeom prst="rect">
            <a:avLst/>
          </a:prstGeom>
          <a:noFill/>
          <a:ln w="9525">
            <a:solidFill>
              <a:srgbClr val="A8016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1">
              <a:solidFill>
                <a:schemeClr val="tx1"/>
              </a:solidFill>
            </a:endParaRPr>
          </a:p>
        </p:txBody>
      </p:sp>
      <p:sp>
        <p:nvSpPr>
          <p:cNvPr id="28" name="Rechteck 27"/>
          <p:cNvSpPr/>
          <p:nvPr>
            <p:custDataLst>
              <p:tags r:id="rId19"/>
            </p:custDataLst>
          </p:nvPr>
        </p:nvSpPr>
        <p:spPr>
          <a:xfrm>
            <a:off x="7450286" y="861832"/>
            <a:ext cx="2517742" cy="871684"/>
          </a:xfrm>
          <a:prstGeom prst="rect">
            <a:avLst/>
          </a:prstGeom>
          <a:solidFill>
            <a:scrgbClr r="0" g="0" b="0">
              <a:alpha val="0"/>
            </a:scrgbClr>
          </a:solidFill>
          <a:ln>
            <a:noFill/>
          </a:ln>
        </p:spPr>
        <p:style>
          <a:lnRef idx="2">
            <a:schemeClr val="accent5">
              <a:shade val="50000"/>
            </a:schemeClr>
          </a:lnRef>
          <a:fillRef idx="1">
            <a:schemeClr val="accent5"/>
          </a:fillRef>
          <a:effectRef idx="0">
            <a:schemeClr val="accent5"/>
          </a:effectRef>
          <a:fontRef idx="minor">
            <a:schemeClr val="lt1"/>
          </a:fontRef>
        </p:style>
        <p:txBody>
          <a:bodyPr lIns="101626" tIns="50813" rIns="101626" bIns="50813" rtlCol="0" anchor="ctr">
            <a:noAutofit/>
          </a:bodyPr>
          <a:lstStyle/>
          <a:p>
            <a:r>
              <a:rPr lang="en-US" sz="1334" b="1" dirty="0">
                <a:solidFill>
                  <a:srgbClr val="08427E"/>
                </a:solidFill>
              </a:rPr>
              <a:t>General Information</a:t>
            </a:r>
          </a:p>
          <a:p>
            <a:pPr marL="190550" indent="-190550">
              <a:buFontTx/>
              <a:buChar char="-"/>
            </a:pPr>
            <a:r>
              <a:rPr lang="en-US" sz="1334" dirty="0">
                <a:solidFill>
                  <a:srgbClr val="08427E"/>
                </a:solidFill>
              </a:rPr>
              <a:t>User Role and </a:t>
            </a:r>
            <a:r>
              <a:rPr lang="en-US" sz="1334" dirty="0" err="1">
                <a:solidFill>
                  <a:srgbClr val="08427E"/>
                </a:solidFill>
              </a:rPr>
              <a:t>LoB</a:t>
            </a:r>
            <a:endParaRPr lang="en-US" sz="1334" dirty="0">
              <a:solidFill>
                <a:srgbClr val="08427E"/>
              </a:solidFill>
            </a:endParaRPr>
          </a:p>
          <a:p>
            <a:pPr marL="190550" indent="-190550">
              <a:buFontTx/>
              <a:buChar char="-"/>
            </a:pPr>
            <a:r>
              <a:rPr lang="en-US" sz="1334" dirty="0">
                <a:solidFill>
                  <a:srgbClr val="08427E"/>
                </a:solidFill>
              </a:rPr>
              <a:t>Backend Requirements (HANA/</a:t>
            </a:r>
            <a:r>
              <a:rPr lang="en-US" sz="1334" dirty="0" err="1">
                <a:solidFill>
                  <a:srgbClr val="08427E"/>
                </a:solidFill>
              </a:rPr>
              <a:t>AnyDB</a:t>
            </a:r>
            <a:r>
              <a:rPr lang="en-US" sz="1334" dirty="0">
                <a:solidFill>
                  <a:srgbClr val="08427E"/>
                </a:solidFill>
              </a:rPr>
              <a:t>)</a:t>
            </a:r>
          </a:p>
        </p:txBody>
      </p:sp>
      <p:cxnSp>
        <p:nvCxnSpPr>
          <p:cNvPr id="29" name="Gerader Verbinder 28"/>
          <p:cNvCxnSpPr>
            <a:stCxn id="28" idx="2"/>
            <a:endCxn id="27" idx="0"/>
          </p:cNvCxnSpPr>
          <p:nvPr>
            <p:custDataLst>
              <p:tags r:id="rId20"/>
            </p:custDataLst>
          </p:nvPr>
        </p:nvCxnSpPr>
        <p:spPr>
          <a:xfrm flipH="1">
            <a:off x="8490214" y="1733517"/>
            <a:ext cx="218943" cy="603725"/>
          </a:xfrm>
          <a:prstGeom prst="line">
            <a:avLst/>
          </a:prstGeom>
          <a:ln>
            <a:solidFill>
              <a:srgbClr val="A80163"/>
            </a:solidFill>
          </a:ln>
        </p:spPr>
        <p:style>
          <a:lnRef idx="1">
            <a:schemeClr val="accent1"/>
          </a:lnRef>
          <a:fillRef idx="0">
            <a:schemeClr val="accent1"/>
          </a:fillRef>
          <a:effectRef idx="0">
            <a:schemeClr val="accent1"/>
          </a:effectRef>
          <a:fontRef idx="minor">
            <a:schemeClr val="tx1"/>
          </a:fontRef>
        </p:style>
      </p:cxnSp>
      <p:sp>
        <p:nvSpPr>
          <p:cNvPr id="36" name="Rechteck 35"/>
          <p:cNvSpPr/>
          <p:nvPr>
            <p:custDataLst>
              <p:tags r:id="rId21"/>
            </p:custDataLst>
          </p:nvPr>
        </p:nvSpPr>
        <p:spPr>
          <a:xfrm>
            <a:off x="7590285" y="3731662"/>
            <a:ext cx="794069" cy="259592"/>
          </a:xfrm>
          <a:prstGeom prst="rect">
            <a:avLst/>
          </a:prstGeom>
          <a:noFill/>
          <a:ln w="9525">
            <a:solidFill>
              <a:srgbClr val="A8016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1">
              <a:solidFill>
                <a:schemeClr val="tx1"/>
              </a:solidFill>
            </a:endParaRPr>
          </a:p>
        </p:txBody>
      </p:sp>
      <p:cxnSp>
        <p:nvCxnSpPr>
          <p:cNvPr id="37" name="Gerader Verbinder 36"/>
          <p:cNvCxnSpPr>
            <a:stCxn id="36" idx="2"/>
            <a:endCxn id="19" idx="0"/>
          </p:cNvCxnSpPr>
          <p:nvPr>
            <p:custDataLst>
              <p:tags r:id="rId22"/>
            </p:custDataLst>
          </p:nvPr>
        </p:nvCxnSpPr>
        <p:spPr>
          <a:xfrm flipH="1">
            <a:off x="7576170" y="3991253"/>
            <a:ext cx="411150" cy="793060"/>
          </a:xfrm>
          <a:prstGeom prst="line">
            <a:avLst/>
          </a:prstGeom>
          <a:ln>
            <a:solidFill>
              <a:srgbClr val="A80163"/>
            </a:solidFill>
          </a:ln>
        </p:spPr>
        <p:style>
          <a:lnRef idx="1">
            <a:schemeClr val="accent1"/>
          </a:lnRef>
          <a:fillRef idx="0">
            <a:schemeClr val="accent1"/>
          </a:fillRef>
          <a:effectRef idx="0">
            <a:schemeClr val="accent1"/>
          </a:effectRef>
          <a:fontRef idx="minor">
            <a:schemeClr val="tx1"/>
          </a:fontRef>
        </p:style>
      </p:cxnSp>
      <p:sp>
        <p:nvSpPr>
          <p:cNvPr id="43" name="Rechteck 42"/>
          <p:cNvSpPr/>
          <p:nvPr>
            <p:custDataLst>
              <p:tags r:id="rId23"/>
            </p:custDataLst>
          </p:nvPr>
        </p:nvSpPr>
        <p:spPr>
          <a:xfrm>
            <a:off x="8412254" y="3728674"/>
            <a:ext cx="1073049" cy="262580"/>
          </a:xfrm>
          <a:prstGeom prst="rect">
            <a:avLst/>
          </a:prstGeom>
          <a:noFill/>
          <a:ln w="9525">
            <a:solidFill>
              <a:srgbClr val="A8016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1">
              <a:solidFill>
                <a:schemeClr val="tx1"/>
              </a:solidFill>
            </a:endParaRPr>
          </a:p>
        </p:txBody>
      </p:sp>
      <p:cxnSp>
        <p:nvCxnSpPr>
          <p:cNvPr id="44" name="Gerader Verbinder 43"/>
          <p:cNvCxnSpPr>
            <a:stCxn id="43" idx="2"/>
            <a:endCxn id="20" idx="0"/>
          </p:cNvCxnSpPr>
          <p:nvPr>
            <p:custDataLst>
              <p:tags r:id="rId24"/>
            </p:custDataLst>
          </p:nvPr>
        </p:nvCxnSpPr>
        <p:spPr>
          <a:xfrm>
            <a:off x="8948778" y="3991254"/>
            <a:ext cx="1301228" cy="793058"/>
          </a:xfrm>
          <a:prstGeom prst="line">
            <a:avLst/>
          </a:prstGeom>
          <a:ln>
            <a:solidFill>
              <a:srgbClr val="A80163"/>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9482170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4000" y="324075"/>
            <a:ext cx="11545200" cy="756175"/>
          </a:xfrm>
        </p:spPr>
        <p:txBody>
          <a:bodyPr/>
          <a:lstStyle/>
          <a:p>
            <a:pPr>
              <a:spcBef>
                <a:spcPts val="1935"/>
              </a:spcBef>
              <a:defRPr/>
            </a:pPr>
            <a:r>
              <a:rPr lang="en-US" altLang="ja-JP" dirty="0"/>
              <a:t>SAP Fiori UX Design Principles</a:t>
            </a:r>
            <a:endParaRPr lang="en-US" dirty="0"/>
          </a:p>
        </p:txBody>
      </p:sp>
      <p:sp>
        <p:nvSpPr>
          <p:cNvPr id="5" name="Rectangle 4"/>
          <p:cNvSpPr/>
          <p:nvPr/>
        </p:nvSpPr>
        <p:spPr>
          <a:xfrm>
            <a:off x="2833892" y="4514725"/>
            <a:ext cx="1898249" cy="831168"/>
          </a:xfrm>
          <a:prstGeom prst="rect">
            <a:avLst/>
          </a:prstGeom>
        </p:spPr>
        <p:txBody>
          <a:bodyPr wrap="square" lIns="91412" tIns="45706" rIns="91412" bIns="45706">
            <a:spAutoFit/>
          </a:bodyPr>
          <a:lstStyle/>
          <a:p>
            <a:pPr algn="ctr" defTabSz="1088456">
              <a:defRPr/>
            </a:pPr>
            <a:r>
              <a:rPr lang="en-US" sz="1600" b="1" dirty="0">
                <a:solidFill>
                  <a:schemeClr val="tx1">
                    <a:lumMod val="65000"/>
                    <a:lumOff val="35000"/>
                  </a:schemeClr>
                </a:solidFill>
                <a:latin typeface="+mj-lt"/>
                <a:cs typeface="Calibri" pitchFamily="34" charset="0"/>
              </a:rPr>
              <a:t>Supports how and where you work, at any time </a:t>
            </a:r>
          </a:p>
        </p:txBody>
      </p:sp>
      <p:sp>
        <p:nvSpPr>
          <p:cNvPr id="6" name="Rectangle 5"/>
          <p:cNvSpPr/>
          <p:nvPr/>
        </p:nvSpPr>
        <p:spPr>
          <a:xfrm>
            <a:off x="7571368" y="4514725"/>
            <a:ext cx="1947300" cy="831168"/>
          </a:xfrm>
          <a:prstGeom prst="rect">
            <a:avLst/>
          </a:prstGeom>
        </p:spPr>
        <p:txBody>
          <a:bodyPr wrap="square" lIns="91412" tIns="45706" rIns="91412" bIns="45706">
            <a:spAutoFit/>
          </a:bodyPr>
          <a:lstStyle/>
          <a:p>
            <a:pPr algn="ctr" defTabSz="1088456">
              <a:defRPr/>
            </a:pPr>
            <a:r>
              <a:rPr lang="en-US" sz="1600" b="1" dirty="0">
                <a:solidFill>
                  <a:schemeClr val="tx1">
                    <a:lumMod val="65000"/>
                    <a:lumOff val="35000"/>
                  </a:schemeClr>
                </a:solidFill>
                <a:latin typeface="+mj-lt"/>
                <a:cs typeface="Calibri" pitchFamily="34" charset="0"/>
              </a:rPr>
              <a:t>Provides one fluid, seamless experience</a:t>
            </a:r>
          </a:p>
        </p:txBody>
      </p:sp>
      <p:sp>
        <p:nvSpPr>
          <p:cNvPr id="7" name="Rectangle 6"/>
          <p:cNvSpPr/>
          <p:nvPr/>
        </p:nvSpPr>
        <p:spPr>
          <a:xfrm>
            <a:off x="9866313" y="4514725"/>
            <a:ext cx="1993900" cy="831168"/>
          </a:xfrm>
          <a:prstGeom prst="rect">
            <a:avLst/>
          </a:prstGeom>
        </p:spPr>
        <p:txBody>
          <a:bodyPr lIns="91412" tIns="45706" rIns="91412" bIns="45706">
            <a:spAutoFit/>
          </a:bodyPr>
          <a:lstStyle/>
          <a:p>
            <a:pPr algn="ctr" defTabSz="1088456">
              <a:defRPr/>
            </a:pPr>
            <a:r>
              <a:rPr lang="en-US" sz="1600" b="1" dirty="0">
                <a:solidFill>
                  <a:schemeClr val="tx1">
                    <a:lumMod val="65000"/>
                    <a:lumOff val="35000"/>
                  </a:schemeClr>
                </a:solidFill>
                <a:latin typeface="+mj-lt"/>
                <a:cs typeface="Calibri" pitchFamily="34" charset="0"/>
              </a:rPr>
              <a:t>Makes an emotional connection</a:t>
            </a:r>
          </a:p>
        </p:txBody>
      </p:sp>
      <p:sp>
        <p:nvSpPr>
          <p:cNvPr id="8" name="Rectangle 7"/>
          <p:cNvSpPr/>
          <p:nvPr/>
        </p:nvSpPr>
        <p:spPr>
          <a:xfrm>
            <a:off x="385764" y="4514725"/>
            <a:ext cx="2063501" cy="831168"/>
          </a:xfrm>
          <a:prstGeom prst="rect">
            <a:avLst/>
          </a:prstGeom>
        </p:spPr>
        <p:txBody>
          <a:bodyPr wrap="square" lIns="91412" tIns="45706" rIns="91412" bIns="45706">
            <a:spAutoFit/>
          </a:bodyPr>
          <a:lstStyle/>
          <a:p>
            <a:pPr algn="ctr" defTabSz="1088456">
              <a:defRPr/>
            </a:pPr>
            <a:r>
              <a:rPr lang="en-US" sz="1600" b="1" dirty="0">
                <a:solidFill>
                  <a:schemeClr val="tx1">
                    <a:lumMod val="65000"/>
                    <a:lumOff val="35000"/>
                  </a:schemeClr>
                </a:solidFill>
                <a:latin typeface="+mj-lt"/>
                <a:cs typeface="Calibri" pitchFamily="34" charset="0"/>
              </a:rPr>
              <a:t>Designed for you, your needs and how you work</a:t>
            </a:r>
          </a:p>
        </p:txBody>
      </p:sp>
      <p:sp>
        <p:nvSpPr>
          <p:cNvPr id="9" name="Rectangle 8"/>
          <p:cNvSpPr/>
          <p:nvPr/>
        </p:nvSpPr>
        <p:spPr>
          <a:xfrm>
            <a:off x="5439061" y="4514724"/>
            <a:ext cx="1628115" cy="584890"/>
          </a:xfrm>
          <a:prstGeom prst="rect">
            <a:avLst/>
          </a:prstGeom>
        </p:spPr>
        <p:txBody>
          <a:bodyPr wrap="square" lIns="91412" tIns="45706" rIns="91412" bIns="45706">
            <a:spAutoFit/>
          </a:bodyPr>
          <a:lstStyle/>
          <a:p>
            <a:pPr algn="ctr" defTabSz="1088456">
              <a:defRPr/>
            </a:pPr>
            <a:r>
              <a:rPr lang="en-US" sz="1600" b="1" dirty="0">
                <a:solidFill>
                  <a:schemeClr val="tx1">
                    <a:lumMod val="65000"/>
                    <a:lumOff val="35000"/>
                  </a:schemeClr>
                </a:solidFill>
                <a:latin typeface="+mj-lt"/>
                <a:cs typeface="Calibri" pitchFamily="34" charset="0"/>
              </a:rPr>
              <a:t>Focuses on the important</a:t>
            </a:r>
          </a:p>
        </p:txBody>
      </p:sp>
      <p:sp>
        <p:nvSpPr>
          <p:cNvPr id="10" name="Oval 9"/>
          <p:cNvSpPr/>
          <p:nvPr/>
        </p:nvSpPr>
        <p:spPr bwMode="ltGray">
          <a:xfrm>
            <a:off x="2883114" y="2376663"/>
            <a:ext cx="1780033" cy="1784763"/>
          </a:xfrm>
          <a:prstGeom prst="ellipse">
            <a:avLst/>
          </a:prstGeom>
          <a:solidFill>
            <a:srgbClr val="0FABFF"/>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spcFirstLastPara="0" vert="horz" wrap="none" lIns="20317" tIns="731617" rIns="20317" bIns="20317" numCol="1" spcCol="1270" anchor="t" anchorCtr="0">
            <a:noAutofit/>
          </a:bodyPr>
          <a:lstStyle/>
          <a:p>
            <a:pPr algn="ctr"/>
            <a:r>
              <a:rPr lang="en-US" b="1" dirty="0">
                <a:solidFill>
                  <a:schemeClr val="bg1"/>
                </a:solidFill>
              </a:rPr>
              <a:t>Responsive</a:t>
            </a:r>
          </a:p>
        </p:txBody>
      </p:sp>
      <p:sp>
        <p:nvSpPr>
          <p:cNvPr id="11" name="Oval 10"/>
          <p:cNvSpPr/>
          <p:nvPr/>
        </p:nvSpPr>
        <p:spPr bwMode="auto">
          <a:xfrm>
            <a:off x="5254222" y="2376663"/>
            <a:ext cx="1780033" cy="1784763"/>
          </a:xfrm>
          <a:prstGeom prst="ellipse">
            <a:avLst/>
          </a:prstGeom>
          <a:solidFill>
            <a:srgbClr val="0FABFF"/>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spcFirstLastPara="0" vert="horz" wrap="none" lIns="20317" tIns="731617" rIns="20317" bIns="20317" numCol="1" spcCol="1270" anchor="t" anchorCtr="0">
            <a:noAutofit/>
          </a:bodyPr>
          <a:lstStyle/>
          <a:p>
            <a:pPr algn="ctr"/>
            <a:r>
              <a:rPr lang="en-US" b="1" dirty="0">
                <a:solidFill>
                  <a:schemeClr val="bg1"/>
                </a:solidFill>
              </a:rPr>
              <a:t>Simple</a:t>
            </a:r>
          </a:p>
        </p:txBody>
      </p:sp>
      <p:sp>
        <p:nvSpPr>
          <p:cNvPr id="12" name="Oval 11"/>
          <p:cNvSpPr/>
          <p:nvPr/>
        </p:nvSpPr>
        <p:spPr bwMode="ltGray">
          <a:xfrm>
            <a:off x="7571368" y="2376663"/>
            <a:ext cx="1780033" cy="1784763"/>
          </a:xfrm>
          <a:prstGeom prst="ellipse">
            <a:avLst/>
          </a:prstGeom>
          <a:solidFill>
            <a:srgbClr val="0FABFF"/>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spcFirstLastPara="0" vert="horz" wrap="none" lIns="20317" tIns="731617" rIns="20317" bIns="20317" numCol="1" spcCol="1270" anchor="t" anchorCtr="0">
            <a:noAutofit/>
          </a:bodyPr>
          <a:lstStyle/>
          <a:p>
            <a:pPr algn="ctr"/>
            <a:r>
              <a:rPr lang="en-US" b="1" dirty="0">
                <a:solidFill>
                  <a:schemeClr val="bg1"/>
                </a:solidFill>
              </a:rPr>
              <a:t>Coherent</a:t>
            </a:r>
          </a:p>
        </p:txBody>
      </p:sp>
      <p:sp>
        <p:nvSpPr>
          <p:cNvPr id="13" name="Oval 12"/>
          <p:cNvSpPr/>
          <p:nvPr/>
        </p:nvSpPr>
        <p:spPr bwMode="auto">
          <a:xfrm>
            <a:off x="9898037" y="2376663"/>
            <a:ext cx="1780033" cy="1784763"/>
          </a:xfrm>
          <a:prstGeom prst="ellipse">
            <a:avLst/>
          </a:prstGeom>
          <a:solidFill>
            <a:srgbClr val="0FABFF"/>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spcFirstLastPara="0" vert="horz" wrap="none" lIns="20317" tIns="731617" rIns="20317" bIns="20317" numCol="1" spcCol="1270" anchor="t" anchorCtr="0">
            <a:noAutofit/>
          </a:bodyPr>
          <a:lstStyle/>
          <a:p>
            <a:pPr algn="ctr"/>
            <a:r>
              <a:rPr lang="en-US" b="1" dirty="0">
                <a:solidFill>
                  <a:schemeClr val="bg1"/>
                </a:solidFill>
              </a:rPr>
              <a:t>Delightful</a:t>
            </a:r>
          </a:p>
        </p:txBody>
      </p:sp>
      <p:sp>
        <p:nvSpPr>
          <p:cNvPr id="14" name="Oval 13"/>
          <p:cNvSpPr/>
          <p:nvPr/>
        </p:nvSpPr>
        <p:spPr bwMode="ltGray">
          <a:xfrm>
            <a:off x="537399" y="2376663"/>
            <a:ext cx="1780033" cy="1784763"/>
          </a:xfrm>
          <a:prstGeom prst="ellipse">
            <a:avLst/>
          </a:prstGeom>
          <a:solidFill>
            <a:srgbClr val="0FABFF"/>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spcFirstLastPara="0" vert="horz" wrap="none" lIns="20317" tIns="731617" rIns="20317" bIns="20317" numCol="1" spcCol="1270" anchor="t" anchorCtr="0">
            <a:noAutofit/>
          </a:bodyPr>
          <a:lstStyle/>
          <a:p>
            <a:pPr algn="ctr"/>
            <a:r>
              <a:rPr lang="en-US" b="1" dirty="0">
                <a:solidFill>
                  <a:schemeClr val="bg1"/>
                </a:solidFill>
              </a:rPr>
              <a:t>Role-based</a:t>
            </a:r>
          </a:p>
        </p:txBody>
      </p:sp>
      <p:pic>
        <p:nvPicPr>
          <p:cNvPr id="15" name="Picture 2" descr="\\psf\Home\Graphic Tank\Main Icon Set 48x48 v3_patients-48.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27748" y="2597398"/>
            <a:ext cx="609629" cy="6099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_" descr="\\psf\Host\Users\eric\Graphic Tank\Misc-28.png"/>
          <p:cNvPicPr>
            <a:picLocks noChangeAspect="1" noChangeArrowheads="1"/>
          </p:cNvPicPr>
          <p:nvPr/>
        </p:nvPicPr>
        <p:blipFill>
          <a:blip r:embed="rId3" cstate="email">
            <a:biLevel thresh="50000"/>
            <a:extLst>
              <a:ext uri="{28A0092B-C50C-407E-A947-70E740481C1C}">
                <a14:useLocalDpi xmlns:a14="http://schemas.microsoft.com/office/drawing/2010/main"/>
              </a:ext>
            </a:extLst>
          </a:blip>
          <a:srcRect/>
          <a:stretch>
            <a:fillRect/>
          </a:stretch>
        </p:blipFill>
        <p:spPr bwMode="auto">
          <a:xfrm>
            <a:off x="8068403" y="2597426"/>
            <a:ext cx="907047" cy="609883"/>
          </a:xfrm>
          <a:prstGeom prst="rect">
            <a:avLst/>
          </a:prstGeom>
          <a:noFill/>
        </p:spPr>
      </p:pic>
      <p:pic>
        <p:nvPicPr>
          <p:cNvPr id="17" name="Picture 19" descr="\\psf\Host\Users\eric\Graphic Tank\Misc-57.png"/>
          <p:cNvPicPr>
            <a:picLocks noChangeAspect="1" noChangeArrowheads="1"/>
          </p:cNvPicPr>
          <p:nvPr/>
        </p:nvPicPr>
        <p:blipFill>
          <a:blip r:embed="rId4" cstate="email">
            <a:biLevel thresh="50000"/>
            <a:extLst>
              <a:ext uri="{28A0092B-C50C-407E-A947-70E740481C1C}">
                <a14:useLocalDpi xmlns:a14="http://schemas.microsoft.com/office/drawing/2010/main"/>
              </a:ext>
            </a:extLst>
          </a:blip>
          <a:srcRect/>
          <a:stretch>
            <a:fillRect/>
          </a:stretch>
        </p:blipFill>
        <p:spPr bwMode="auto">
          <a:xfrm>
            <a:off x="5824987" y="2597426"/>
            <a:ext cx="643880" cy="609883"/>
          </a:xfrm>
          <a:prstGeom prst="rect">
            <a:avLst/>
          </a:prstGeom>
          <a:noFill/>
        </p:spPr>
      </p:pic>
      <p:pic>
        <p:nvPicPr>
          <p:cNvPr id="18" name="Picture 3" descr="\\psf\Home\Graphic Tank\Electronics v1-44.png"/>
          <p:cNvPicPr>
            <a:picLocks noChangeAspect="1" noChangeArrowheads="1"/>
          </p:cNvPicPr>
          <p:nvPr/>
        </p:nvPicPr>
        <p:blipFill>
          <a:blip r:embed="rId5" cstate="email">
            <a:biLevel thresh="50000"/>
            <a:extLst>
              <a:ext uri="{28A0092B-C50C-407E-A947-70E740481C1C}">
                <a14:useLocalDpi xmlns:a14="http://schemas.microsoft.com/office/drawing/2010/main"/>
              </a:ext>
            </a:extLst>
          </a:blip>
          <a:srcRect/>
          <a:stretch>
            <a:fillRect/>
          </a:stretch>
        </p:blipFill>
        <p:spPr bwMode="auto">
          <a:xfrm>
            <a:off x="3297267" y="2633854"/>
            <a:ext cx="921721" cy="57345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4" descr="\\psf\Host\Users\eric\Graphic Tank\Misc-32.png"/>
          <p:cNvPicPr>
            <a:picLocks noChangeAspect="1" noChangeArrowheads="1"/>
          </p:cNvPicPr>
          <p:nvPr/>
        </p:nvPicPr>
        <p:blipFill>
          <a:blip r:embed="rId6" cstate="email">
            <a:biLevel thresh="50000"/>
            <a:extLst>
              <a:ext uri="{28A0092B-C50C-407E-A947-70E740481C1C}">
                <a14:useLocalDpi xmlns:a14="http://schemas.microsoft.com/office/drawing/2010/main"/>
              </a:ext>
            </a:extLst>
          </a:blip>
          <a:srcRect/>
          <a:stretch>
            <a:fillRect/>
          </a:stretch>
        </p:blipFill>
        <p:spPr bwMode="auto">
          <a:xfrm>
            <a:off x="10475128" y="2597426"/>
            <a:ext cx="639747" cy="609883"/>
          </a:xfrm>
          <a:prstGeom prst="rect">
            <a:avLst/>
          </a:prstGeom>
          <a:noFill/>
        </p:spPr>
      </p:pic>
      <p:pic>
        <p:nvPicPr>
          <p:cNvPr id="20" name="Picture 19_"/>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03396" y="217845"/>
            <a:ext cx="962375" cy="962347"/>
          </a:xfrm>
          <a:prstGeom prst="rect">
            <a:avLst/>
          </a:prstGeom>
        </p:spPr>
      </p:pic>
    </p:spTree>
    <p:extLst>
      <p:ext uri="{BB962C8B-B14F-4D97-AF65-F5344CB8AC3E}">
        <p14:creationId xmlns:p14="http://schemas.microsoft.com/office/powerpoint/2010/main" val="29390498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4000" y="324075"/>
            <a:ext cx="11545200" cy="756175"/>
          </a:xfrm>
        </p:spPr>
        <p:txBody>
          <a:bodyPr vert="horz" lIns="0" tIns="0" rIns="0" bIns="0" rtlCol="0" anchor="ctr" anchorCtr="0">
            <a:normAutofit/>
          </a:bodyPr>
          <a:lstStyle/>
          <a:p>
            <a:pPr lvl="2" algn="l" defTabSz="913749" rtl="0">
              <a:spcBef>
                <a:spcPct val="0"/>
              </a:spcBef>
            </a:pPr>
            <a:r>
              <a:rPr lang="en-US" altLang="ja-JP" sz="2400" b="1" kern="1200" dirty="0">
                <a:solidFill>
                  <a:schemeClr val="accent2"/>
                </a:solidFill>
                <a:latin typeface="+mj-lt"/>
                <a:ea typeface="+mj-ea"/>
                <a:cs typeface="Helvetica"/>
              </a:rPr>
              <a:t>SAP Fiori UX Design Principles</a:t>
            </a:r>
            <a:r>
              <a:rPr lang="en-US" sz="2400" b="1" kern="1200" dirty="0">
                <a:solidFill>
                  <a:schemeClr val="accent2"/>
                </a:solidFill>
                <a:latin typeface="+mj-lt"/>
                <a:ea typeface="+mj-ea"/>
                <a:cs typeface="Helvetica"/>
              </a:rPr>
              <a:t/>
            </a:r>
            <a:br>
              <a:rPr lang="en-US" sz="2400" b="1" kern="1200" dirty="0">
                <a:solidFill>
                  <a:schemeClr val="accent2"/>
                </a:solidFill>
                <a:latin typeface="+mj-lt"/>
                <a:ea typeface="+mj-ea"/>
                <a:cs typeface="Helvetica"/>
              </a:rPr>
            </a:br>
            <a:r>
              <a:rPr lang="en-US" sz="2000" dirty="0">
                <a:solidFill>
                  <a:srgbClr val="666666"/>
                </a:solidFill>
                <a:latin typeface="+mj-lt"/>
                <a:cs typeface="Helvetica"/>
              </a:rPr>
              <a:t>Role-Based</a:t>
            </a:r>
            <a:endParaRPr lang="en-US" sz="2000" b="1" kern="1200" dirty="0">
              <a:solidFill>
                <a:schemeClr val="accent2"/>
              </a:solidFill>
              <a:latin typeface="+mj-lt"/>
              <a:ea typeface="+mj-ea"/>
              <a:cs typeface="Helvetica"/>
            </a:endParaRP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8045" y="190255"/>
            <a:ext cx="1014364" cy="1017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4465" y="1504335"/>
            <a:ext cx="11557944" cy="433965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3200" b="1" kern="0" dirty="0">
                <a:ea typeface="Arial Unicode MS" pitchFamily="34" charset="-128"/>
                <a:cs typeface="Arial Unicode MS" pitchFamily="34" charset="-128"/>
              </a:rPr>
              <a:t>Role-Based</a:t>
            </a:r>
          </a:p>
          <a:p>
            <a:pPr fontAlgn="base">
              <a:spcBef>
                <a:spcPts val="600"/>
              </a:spcBef>
              <a:spcAft>
                <a:spcPct val="0"/>
              </a:spcAft>
              <a:buClr>
                <a:srgbClr val="F0AB00"/>
              </a:buClr>
              <a:buSzPct val="80000"/>
            </a:pPr>
            <a:r>
              <a:rPr lang="en-US" sz="3200" b="1" kern="0" dirty="0">
                <a:ea typeface="Arial Unicode MS" pitchFamily="34" charset="-128"/>
                <a:cs typeface="Arial Unicode MS" pitchFamily="34" charset="-128"/>
              </a:rPr>
              <a:t>Design for what I do</a:t>
            </a:r>
          </a:p>
          <a:p>
            <a:pPr fontAlgn="base">
              <a:spcBef>
                <a:spcPts val="6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lnSpc>
                <a:spcPct val="150000"/>
              </a:lnSpc>
              <a:spcBef>
                <a:spcPts val="600"/>
              </a:spcBef>
              <a:spcAft>
                <a:spcPct val="0"/>
              </a:spcAft>
              <a:buClr>
                <a:srgbClr val="F0AB00"/>
              </a:buClr>
              <a:buSzPct val="80000"/>
            </a:pPr>
            <a:r>
              <a:rPr lang="en-US" sz="2200" kern="0" dirty="0">
                <a:ea typeface="Arial Unicode MS" pitchFamily="34" charset="-128"/>
                <a:cs typeface="Arial Unicode MS" pitchFamily="34" charset="-128"/>
              </a:rPr>
              <a:t>Understand tasks I need to do and help me do it better</a:t>
            </a:r>
          </a:p>
          <a:p>
            <a:pPr fontAlgn="base">
              <a:lnSpc>
                <a:spcPct val="150000"/>
              </a:lnSpc>
              <a:spcBef>
                <a:spcPts val="600"/>
              </a:spcBef>
              <a:spcAft>
                <a:spcPct val="0"/>
              </a:spcAft>
              <a:buClr>
                <a:srgbClr val="F0AB00"/>
              </a:buClr>
              <a:buSzPct val="80000"/>
            </a:pPr>
            <a:r>
              <a:rPr lang="en-US" sz="2200" kern="0" dirty="0">
                <a:ea typeface="Arial Unicode MS" pitchFamily="34" charset="-128"/>
                <a:cs typeface="Arial Unicode MS" pitchFamily="34" charset="-128"/>
              </a:rPr>
              <a:t>Use human tone to speak the language of my business</a:t>
            </a:r>
          </a:p>
          <a:p>
            <a:pPr fontAlgn="base">
              <a:lnSpc>
                <a:spcPct val="150000"/>
              </a:lnSpc>
              <a:spcBef>
                <a:spcPts val="600"/>
              </a:spcBef>
              <a:spcAft>
                <a:spcPct val="0"/>
              </a:spcAft>
              <a:buClr>
                <a:srgbClr val="F0AB00"/>
              </a:buClr>
              <a:buSzPct val="80000"/>
            </a:pPr>
            <a:r>
              <a:rPr lang="en-US" sz="2200" kern="0" dirty="0">
                <a:ea typeface="Arial Unicode MS" pitchFamily="34" charset="-128"/>
                <a:cs typeface="Arial Unicode MS" pitchFamily="34" charset="-128"/>
              </a:rPr>
              <a:t>Build from insights within my business networks</a:t>
            </a:r>
          </a:p>
          <a:p>
            <a:pPr fontAlgn="base">
              <a:lnSpc>
                <a:spcPct val="150000"/>
              </a:lnSpc>
              <a:spcBef>
                <a:spcPts val="600"/>
              </a:spcBef>
              <a:spcAft>
                <a:spcPct val="0"/>
              </a:spcAft>
              <a:buClr>
                <a:srgbClr val="F0AB00"/>
              </a:buClr>
              <a:buSzPct val="80000"/>
            </a:pPr>
            <a:r>
              <a:rPr lang="en-US" sz="2200" kern="0" dirty="0">
                <a:ea typeface="Arial Unicode MS" pitchFamily="34" charset="-128"/>
                <a:cs typeface="Arial Unicode MS" pitchFamily="34" charset="-128"/>
              </a:rPr>
              <a:t>Give me the information I need to complete my tasks</a:t>
            </a:r>
          </a:p>
          <a:p>
            <a:pPr fontAlgn="base">
              <a:lnSpc>
                <a:spcPct val="150000"/>
              </a:lnSpc>
              <a:spcBef>
                <a:spcPts val="600"/>
              </a:spcBef>
              <a:spcAft>
                <a:spcPct val="0"/>
              </a:spcAft>
              <a:buClr>
                <a:srgbClr val="F0AB00"/>
              </a:buClr>
              <a:buSzPct val="80000"/>
            </a:pPr>
            <a:r>
              <a:rPr lang="en-US" sz="2200" kern="0" dirty="0">
                <a:ea typeface="Arial Unicode MS" pitchFamily="34" charset="-128"/>
                <a:cs typeface="Arial Unicode MS" pitchFamily="34" charset="-128"/>
              </a:rPr>
              <a:t>Bring together all information function the user needs independent of where it is stored</a:t>
            </a:r>
          </a:p>
        </p:txBody>
      </p:sp>
      <p:sp>
        <p:nvSpPr>
          <p:cNvPr id="7" name="Rounded Rectangle 6"/>
          <p:cNvSpPr/>
          <p:nvPr/>
        </p:nvSpPr>
        <p:spPr bwMode="gray">
          <a:xfrm>
            <a:off x="324465" y="5950974"/>
            <a:ext cx="11488993" cy="479323"/>
          </a:xfrm>
          <a:prstGeom prst="roundRect">
            <a:avLst/>
          </a:prstGeom>
          <a:solidFill>
            <a:schemeClr val="bg2">
              <a:lumMod val="90000"/>
            </a:schemeClr>
          </a:solidFill>
          <a:ln w="6350" algn="ctr">
            <a:solidFill>
              <a:schemeClr val="bg2">
                <a:lumMod val="9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1" i="0" u="none" strike="noStrike" kern="0" cap="none" spc="0" normalizeH="0" baseline="0" noProof="0" dirty="0">
                <a:ln>
                  <a:noFill/>
                </a:ln>
                <a:effectLst/>
                <a:uLnTx/>
                <a:uFillTx/>
                <a:ea typeface="Arial Unicode MS" pitchFamily="34" charset="-128"/>
                <a:cs typeface="Arial Unicode MS" pitchFamily="34" charset="-128"/>
              </a:rPr>
              <a:t>“Designed for People and How They Work”</a:t>
            </a:r>
          </a:p>
        </p:txBody>
      </p:sp>
    </p:spTree>
    <p:extLst>
      <p:ext uri="{BB962C8B-B14F-4D97-AF65-F5344CB8AC3E}">
        <p14:creationId xmlns:p14="http://schemas.microsoft.com/office/powerpoint/2010/main" val="3194924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4000" y="324075"/>
            <a:ext cx="11545200" cy="756175"/>
          </a:xfrm>
        </p:spPr>
        <p:txBody>
          <a:bodyPr vert="horz" lIns="0" tIns="0" rIns="0" bIns="0" rtlCol="0" anchor="ctr" anchorCtr="0">
            <a:normAutofit/>
          </a:bodyPr>
          <a:lstStyle/>
          <a:p>
            <a:pPr lvl="2" algn="l" defTabSz="913749" rtl="0">
              <a:spcBef>
                <a:spcPct val="0"/>
              </a:spcBef>
            </a:pPr>
            <a:r>
              <a:rPr lang="en-US" sz="2400" b="1" kern="1200" dirty="0">
                <a:solidFill>
                  <a:schemeClr val="accent2"/>
                </a:solidFill>
                <a:latin typeface="+mj-lt"/>
                <a:ea typeface="+mj-ea"/>
                <a:cs typeface="Helvetica"/>
              </a:rPr>
              <a:t>Fiori Apps Designed for Specific Roles</a:t>
            </a:r>
            <a:br>
              <a:rPr lang="en-US" sz="2400" b="1" kern="1200" dirty="0">
                <a:solidFill>
                  <a:schemeClr val="accent2"/>
                </a:solidFill>
                <a:latin typeface="+mj-lt"/>
                <a:ea typeface="+mj-ea"/>
                <a:cs typeface="Helvetica"/>
              </a:rPr>
            </a:br>
            <a:r>
              <a:rPr lang="en-US" sz="2000" dirty="0">
                <a:solidFill>
                  <a:srgbClr val="666666"/>
                </a:solidFill>
                <a:latin typeface="+mj-lt"/>
                <a:cs typeface="Helvetica"/>
              </a:rPr>
              <a:t>Apps providing the right info for the right role </a:t>
            </a:r>
            <a:endParaRPr lang="en-US" sz="2000" b="1" kern="1200" dirty="0">
              <a:solidFill>
                <a:schemeClr val="accent2"/>
              </a:solidFill>
              <a:latin typeface="+mj-lt"/>
              <a:ea typeface="+mj-ea"/>
              <a:cs typeface="Helvetica"/>
            </a:endParaRP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8045" y="190255"/>
            <a:ext cx="1014364" cy="1017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bwMode="gray">
          <a:xfrm>
            <a:off x="6506313" y="1570618"/>
            <a:ext cx="5212440" cy="4629601"/>
          </a:xfrm>
          <a:prstGeom prst="rect">
            <a:avLst/>
          </a:prstGeom>
          <a:noFill/>
          <a:ln w="9525" algn="ctr">
            <a:solidFill>
              <a:schemeClr val="bg2"/>
            </a:solidFill>
            <a:miter lim="800000"/>
            <a:headEnd/>
            <a:tailEnd/>
          </a:ln>
        </p:spPr>
        <p:txBody>
          <a:bodyPr lIns="158533" tIns="121948" rIns="158533" bIns="96022" rtlCol="0" anchor="t"/>
          <a:lstStyle/>
          <a:p>
            <a:pPr fontAlgn="base">
              <a:spcBef>
                <a:spcPct val="50000"/>
              </a:spcBef>
              <a:spcAft>
                <a:spcPct val="0"/>
              </a:spcAft>
              <a:buClr>
                <a:srgbClr val="F0AB00"/>
              </a:buClr>
              <a:buSzPct val="80000"/>
            </a:pPr>
            <a:endParaRPr lang="en-US" sz="2801" kern="0">
              <a:solidFill>
                <a:srgbClr val="FFFFFF"/>
              </a:solidFill>
              <a:effectLst>
                <a:outerShdw blurRad="38100" dist="38100" dir="2700000" algn="tl">
                  <a:srgbClr val="000000">
                    <a:alpha val="43137"/>
                  </a:srgbClr>
                </a:outerShdw>
              </a:effectLst>
              <a:latin typeface="BentonSans Regular" panose="02000503000000020004" pitchFamily="2" charset="0"/>
              <a:ea typeface="Arial Unicode MS" pitchFamily="34" charset="-128"/>
              <a:cs typeface="Arial Unicode MS" pitchFamily="34" charset="-128"/>
            </a:endParaRPr>
          </a:p>
        </p:txBody>
      </p:sp>
      <p:sp>
        <p:nvSpPr>
          <p:cNvPr id="7" name="Rectangle 6"/>
          <p:cNvSpPr/>
          <p:nvPr/>
        </p:nvSpPr>
        <p:spPr bwMode="gray">
          <a:xfrm>
            <a:off x="468086" y="1428240"/>
            <a:ext cx="5360642" cy="4777748"/>
          </a:xfrm>
          <a:prstGeom prst="rect">
            <a:avLst/>
          </a:prstGeom>
          <a:noFill/>
          <a:ln w="9525" algn="ctr">
            <a:solidFill>
              <a:schemeClr val="bg2"/>
            </a:solidFill>
            <a:miter lim="800000"/>
            <a:headEnd/>
            <a:tailEnd/>
          </a:ln>
        </p:spPr>
        <p:txBody>
          <a:bodyPr lIns="158533" tIns="121948" rIns="158533" bIns="96022" rtlCol="0" anchor="t"/>
          <a:lstStyle/>
          <a:p>
            <a:pPr fontAlgn="base">
              <a:spcBef>
                <a:spcPct val="50000"/>
              </a:spcBef>
              <a:spcAft>
                <a:spcPct val="0"/>
              </a:spcAft>
              <a:buClr>
                <a:srgbClr val="F0AB00"/>
              </a:buClr>
              <a:buSzPct val="80000"/>
            </a:pPr>
            <a:endParaRPr lang="en-US" sz="2801" kern="0">
              <a:solidFill>
                <a:srgbClr val="FFFFFF"/>
              </a:solidFill>
              <a:effectLst>
                <a:outerShdw blurRad="38100" dist="38100" dir="2700000" algn="tl">
                  <a:srgbClr val="000000">
                    <a:alpha val="43137"/>
                  </a:srgbClr>
                </a:outerShdw>
              </a:effectLst>
              <a:latin typeface="BentonSans Regular" panose="02000503000000020004" pitchFamily="2" charset="0"/>
              <a:ea typeface="Arial Unicode MS" pitchFamily="34" charset="-128"/>
              <a:cs typeface="Arial Unicode MS" pitchFamily="34" charset="-128"/>
            </a:endParaRPr>
          </a:p>
        </p:txBody>
      </p:sp>
      <p:sp>
        <p:nvSpPr>
          <p:cNvPr id="8" name="Text Placeholder 3"/>
          <p:cNvSpPr txBox="1">
            <a:spLocks/>
          </p:cNvSpPr>
          <p:nvPr/>
        </p:nvSpPr>
        <p:spPr bwMode="gray">
          <a:xfrm>
            <a:off x="6687063" y="4391492"/>
            <a:ext cx="506702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342900" indent="-342900"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lvl="2" eaLnBrk="1" hangingPunct="1">
              <a:spcBef>
                <a:spcPts val="476"/>
              </a:spcBef>
              <a:buClr>
                <a:srgbClr val="F0AB00"/>
              </a:buClr>
              <a:buSzPct val="100000"/>
              <a:buNone/>
              <a:defRPr/>
            </a:pPr>
            <a:r>
              <a:rPr lang="en-US" altLang="ja-JP" sz="1600" dirty="0">
                <a:solidFill>
                  <a:srgbClr val="000000"/>
                </a:solidFill>
                <a:latin typeface="Arial"/>
                <a:cs typeface="ＭＳ Ｐゴシック" charset="0"/>
              </a:rPr>
              <a:t>One entry point for the user and UX following common design directions</a:t>
            </a:r>
          </a:p>
        </p:txBody>
      </p:sp>
      <p:sp>
        <p:nvSpPr>
          <p:cNvPr id="9" name="Text Placeholder 3_"/>
          <p:cNvSpPr txBox="1">
            <a:spLocks/>
          </p:cNvSpPr>
          <p:nvPr/>
        </p:nvSpPr>
        <p:spPr bwMode="gray">
          <a:xfrm>
            <a:off x="574767" y="4391491"/>
            <a:ext cx="515315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lvl="2" eaLnBrk="1" hangingPunct="1">
              <a:spcBef>
                <a:spcPts val="476"/>
              </a:spcBef>
              <a:buClr>
                <a:srgbClr val="F0AB00"/>
              </a:buClr>
              <a:buSzPct val="100000"/>
              <a:buNone/>
              <a:defRPr/>
            </a:pPr>
            <a:r>
              <a:rPr lang="en-US" altLang="ja-JP" sz="1600" dirty="0">
                <a:solidFill>
                  <a:srgbClr val="000000"/>
                </a:solidFill>
                <a:latin typeface="Arial"/>
                <a:cs typeface="ＭＳ Ｐゴシック" charset="0"/>
              </a:rPr>
              <a:t>Multiple entry points for the user and inconsistent user experience (e.g. ERP vs. CRM)</a:t>
            </a:r>
          </a:p>
        </p:txBody>
      </p:sp>
      <p:sp>
        <p:nvSpPr>
          <p:cNvPr id="10" name="Rectangle 9"/>
          <p:cNvSpPr/>
          <p:nvPr/>
        </p:nvSpPr>
        <p:spPr>
          <a:xfrm>
            <a:off x="513177" y="2157793"/>
            <a:ext cx="4856757" cy="971712"/>
          </a:xfrm>
          <a:prstGeom prst="rect">
            <a:avLst/>
          </a:prstGeom>
        </p:spPr>
        <p:txBody>
          <a:bodyPr lIns="0" tIns="54437" rIns="0" bIns="54437">
            <a:spAutoFit/>
          </a:bodyPr>
          <a:lstStyle/>
          <a:p>
            <a:pPr marL="0" lvl="2">
              <a:spcBef>
                <a:spcPts val="476"/>
              </a:spcBef>
              <a:buClr>
                <a:srgbClr val="F0AB00"/>
              </a:buClr>
              <a:buSzPct val="100000"/>
              <a:buNone/>
              <a:defRPr/>
            </a:pPr>
            <a:r>
              <a:rPr lang="en-US" sz="1600" dirty="0">
                <a:solidFill>
                  <a:srgbClr val="000000"/>
                </a:solidFill>
                <a:ea typeface="ＭＳ Ｐゴシック" charset="0"/>
                <a:cs typeface="ＭＳ Ｐゴシック" charset="0"/>
              </a:rPr>
              <a:t>One transaction for multiple roles e</a:t>
            </a:r>
            <a:r>
              <a:rPr lang="en-US" altLang="ja-JP" sz="1600" dirty="0">
                <a:solidFill>
                  <a:srgbClr val="000000"/>
                </a:solidFill>
                <a:ea typeface="ＭＳ Ｐゴシック" charset="0"/>
                <a:cs typeface="ＭＳ Ｐゴシック" charset="0"/>
              </a:rPr>
              <a:t>xposing all data &amp; functions to all users</a:t>
            </a:r>
          </a:p>
          <a:p>
            <a:pPr>
              <a:spcBef>
                <a:spcPct val="50000"/>
              </a:spcBef>
              <a:buClr>
                <a:srgbClr val="F0AB00"/>
              </a:buClr>
              <a:buSzPct val="80000"/>
              <a:defRPr/>
            </a:pPr>
            <a:endParaRPr lang="en-US" sz="1600" kern="0" dirty="0">
              <a:solidFill>
                <a:srgbClr val="000000"/>
              </a:solidFill>
              <a:ea typeface="Arial Unicode MS" pitchFamily="34" charset="-128"/>
              <a:cs typeface="Arial Unicode MS" pitchFamily="34" charset="-128"/>
            </a:endParaRPr>
          </a:p>
        </p:txBody>
      </p:sp>
      <p:sp>
        <p:nvSpPr>
          <p:cNvPr id="11" name="Text Placeholder 3__"/>
          <p:cNvSpPr txBox="1">
            <a:spLocks/>
          </p:cNvSpPr>
          <p:nvPr/>
        </p:nvSpPr>
        <p:spPr bwMode="gray">
          <a:xfrm>
            <a:off x="6625478" y="2157796"/>
            <a:ext cx="469246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342900" indent="-342900"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lvl="2" eaLnBrk="1" hangingPunct="1">
              <a:spcBef>
                <a:spcPts val="476"/>
              </a:spcBef>
              <a:buClr>
                <a:srgbClr val="F0AB00"/>
              </a:buClr>
              <a:buSzPct val="100000"/>
              <a:buNone/>
              <a:defRPr/>
            </a:pPr>
            <a:r>
              <a:rPr lang="en-US" sz="1600" dirty="0">
                <a:solidFill>
                  <a:srgbClr val="000000"/>
                </a:solidFill>
                <a:latin typeface="Arial"/>
                <a:cs typeface="ＭＳ Ｐゴシック" charset="0"/>
              </a:rPr>
              <a:t>Decomposed apps for each role exposing only relevant data &amp; functions</a:t>
            </a:r>
          </a:p>
        </p:txBody>
      </p:sp>
      <p:pic>
        <p:nvPicPr>
          <p:cNvPr id="12" name="Picture 9" descr="C:\Users\D041702\AppData\Local\Temp\SNAGHTML558ea3a.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22018" y="2917194"/>
            <a:ext cx="2170085" cy="989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_"/>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130045" y="2838111"/>
            <a:ext cx="1071387" cy="342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9136394" y="3633547"/>
            <a:ext cx="1065036" cy="344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130045" y="3232843"/>
            <a:ext cx="1071387" cy="345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746542" y="5551765"/>
            <a:ext cx="1131230" cy="448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9_" descr="C:\Users\D041702\AppData\Local\Temp\SNAGHTML558ea3a.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731726" y="5033049"/>
            <a:ext cx="1164023" cy="482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_"/>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067562" y="5028856"/>
            <a:ext cx="1255475"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descr="C:\Users\d047270\AppData\Local\Temp\Rar$DR03.770\Budget_vs_Cost\01_Budget_vs_Cost_by_Region.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061216" y="5492118"/>
            <a:ext cx="1249122" cy="4049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Elbow Connector 19"/>
          <p:cNvCxnSpPr>
            <a:endCxn id="18" idx="1"/>
          </p:cNvCxnSpPr>
          <p:nvPr/>
        </p:nvCxnSpPr>
        <p:spPr>
          <a:xfrm flipV="1">
            <a:off x="8903129" y="5231310"/>
            <a:ext cx="1164436" cy="190544"/>
          </a:xfrm>
          <a:prstGeom prst="bentConnector3">
            <a:avLst>
              <a:gd name="adj1" fmla="val 70689"/>
            </a:avLst>
          </a:prstGeom>
          <a:ln w="15875">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Elbow Connector 20"/>
          <p:cNvCxnSpPr>
            <a:endCxn id="19" idx="1"/>
          </p:cNvCxnSpPr>
          <p:nvPr/>
        </p:nvCxnSpPr>
        <p:spPr>
          <a:xfrm>
            <a:off x="8471230" y="5492118"/>
            <a:ext cx="1589985" cy="202454"/>
          </a:xfrm>
          <a:prstGeom prst="bentConnector3">
            <a:avLst>
              <a:gd name="adj1" fmla="val 80294"/>
            </a:avLst>
          </a:prstGeom>
          <a:ln w="15875">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Chevron 21"/>
          <p:cNvSpPr/>
          <p:nvPr/>
        </p:nvSpPr>
        <p:spPr bwMode="gray">
          <a:xfrm>
            <a:off x="5969290" y="2769411"/>
            <a:ext cx="353643" cy="1208634"/>
          </a:xfrm>
          <a:prstGeom prst="chevron">
            <a:avLst>
              <a:gd name="adj" fmla="val 73619"/>
            </a:avLst>
          </a:prstGeom>
          <a:solidFill>
            <a:schemeClr val="accent2">
              <a:alpha val="97000"/>
            </a:schemeClr>
          </a:solidFill>
          <a:ln>
            <a:noFill/>
          </a:ln>
        </p:spPr>
        <p:txBody>
          <a:bodyPr wrap="square" rtlCol="0" anchor="ctr" anchorCtr="1">
            <a:noAutofit/>
          </a:bodyPr>
          <a:lstStyle/>
          <a:p>
            <a:pPr algn="ctr"/>
            <a:endParaRPr lang="en-US" sz="1600" dirty="0" err="1">
              <a:solidFill>
                <a:srgbClr val="FFFFFF"/>
              </a:solidFill>
              <a:cs typeface="Arial"/>
            </a:endParaRPr>
          </a:p>
        </p:txBody>
      </p:sp>
      <p:sp>
        <p:nvSpPr>
          <p:cNvPr id="23" name="Chevron 22"/>
          <p:cNvSpPr/>
          <p:nvPr/>
        </p:nvSpPr>
        <p:spPr bwMode="gray">
          <a:xfrm>
            <a:off x="5969290" y="4517059"/>
            <a:ext cx="353643" cy="1208634"/>
          </a:xfrm>
          <a:prstGeom prst="chevron">
            <a:avLst>
              <a:gd name="adj" fmla="val 72438"/>
            </a:avLst>
          </a:prstGeom>
          <a:solidFill>
            <a:schemeClr val="accent2">
              <a:alpha val="97000"/>
            </a:schemeClr>
          </a:solidFill>
          <a:ln>
            <a:noFill/>
          </a:ln>
        </p:spPr>
        <p:txBody>
          <a:bodyPr wrap="square" rtlCol="0" anchor="ctr" anchorCtr="1">
            <a:noAutofit/>
          </a:bodyPr>
          <a:lstStyle/>
          <a:p>
            <a:pPr algn="ctr"/>
            <a:endParaRPr lang="en-US" sz="1600" dirty="0" err="1">
              <a:solidFill>
                <a:srgbClr val="FFFFFF"/>
              </a:solidFill>
              <a:cs typeface="Arial"/>
            </a:endParaRPr>
          </a:p>
        </p:txBody>
      </p:sp>
      <p:grpSp>
        <p:nvGrpSpPr>
          <p:cNvPr id="24" name="Group 23"/>
          <p:cNvGrpSpPr/>
          <p:nvPr/>
        </p:nvGrpSpPr>
        <p:grpSpPr>
          <a:xfrm>
            <a:off x="1524917" y="2877102"/>
            <a:ext cx="427242" cy="320431"/>
            <a:chOff x="6409484" y="3965139"/>
            <a:chExt cx="617799" cy="617799"/>
          </a:xfrm>
          <a:effectLst/>
        </p:grpSpPr>
        <p:sp>
          <p:nvSpPr>
            <p:cNvPr id="25" name="Oval 24"/>
            <p:cNvSpPr/>
            <p:nvPr/>
          </p:nvSpPr>
          <p:spPr bwMode="gray">
            <a:xfrm>
              <a:off x="6409484" y="3965139"/>
              <a:ext cx="617799" cy="617799"/>
            </a:xfrm>
            <a:prstGeom prst="ellipse">
              <a:avLst/>
            </a:prstGeom>
            <a:solidFill>
              <a:schemeClr val="bg2">
                <a:lumMod val="75000"/>
              </a:schemeClr>
            </a:solidFill>
            <a:ln w="6350" algn="ctr">
              <a:noFill/>
              <a:miter lim="800000"/>
              <a:headEnd/>
              <a:tailEnd/>
            </a:ln>
            <a:effectLst/>
          </p:spPr>
          <p:txBody>
            <a:bodyPr lIns="120028" tIns="96022" rIns="120028" bIns="96022" rtlCol="0" anchor="ctr"/>
            <a:lstStyle/>
            <a:p>
              <a:pPr algn="ctr" fontAlgn="base">
                <a:spcBef>
                  <a:spcPct val="50000"/>
                </a:spcBef>
                <a:spcAft>
                  <a:spcPct val="0"/>
                </a:spcAft>
                <a:buClr>
                  <a:srgbClr val="F0AB00"/>
                </a:buClr>
                <a:buSzPct val="80000"/>
              </a:pPr>
              <a:endParaRPr lang="en-US" sz="2667" kern="0" dirty="0" err="1">
                <a:solidFill>
                  <a:srgbClr val="000000"/>
                </a:solidFill>
                <a:effectLst>
                  <a:outerShdw blurRad="38100" dist="38100" dir="2700000" algn="tl">
                    <a:srgbClr val="000000">
                      <a:alpha val="43137"/>
                    </a:srgbClr>
                  </a:outerShdw>
                </a:effectLst>
                <a:ea typeface="Arial Unicode MS" pitchFamily="34" charset="-128"/>
                <a:cs typeface="Arial Unicode MS" pitchFamily="34" charset="-128"/>
              </a:endParaRPr>
            </a:p>
          </p:txBody>
        </p:sp>
        <p:pic>
          <p:nvPicPr>
            <p:cNvPr id="26" name="Picture 16" descr="\\psf\Host\Users\eric\Graphic Tank\People v2-11.png"/>
            <p:cNvPicPr>
              <a:picLocks noChangeAspect="1" noChangeArrowheads="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6588772" y="4067966"/>
              <a:ext cx="277433" cy="389139"/>
            </a:xfrm>
            <a:prstGeom prst="rect">
              <a:avLst/>
            </a:prstGeom>
            <a:noFill/>
          </p:spPr>
        </p:pic>
      </p:grpSp>
      <p:grpSp>
        <p:nvGrpSpPr>
          <p:cNvPr id="27" name="Group 26"/>
          <p:cNvGrpSpPr/>
          <p:nvPr/>
        </p:nvGrpSpPr>
        <p:grpSpPr>
          <a:xfrm>
            <a:off x="1524917" y="3236794"/>
            <a:ext cx="427242" cy="320431"/>
            <a:chOff x="6409484" y="3965139"/>
            <a:chExt cx="617799" cy="617799"/>
          </a:xfrm>
          <a:effectLst/>
        </p:grpSpPr>
        <p:sp>
          <p:nvSpPr>
            <p:cNvPr id="28" name="Oval 27"/>
            <p:cNvSpPr/>
            <p:nvPr/>
          </p:nvSpPr>
          <p:spPr bwMode="gray">
            <a:xfrm>
              <a:off x="6409484" y="3965139"/>
              <a:ext cx="617799" cy="617799"/>
            </a:xfrm>
            <a:prstGeom prst="ellipse">
              <a:avLst/>
            </a:prstGeom>
            <a:solidFill>
              <a:schemeClr val="bg2">
                <a:lumMod val="75000"/>
              </a:schemeClr>
            </a:solidFill>
            <a:ln w="6350" algn="ctr">
              <a:noFill/>
              <a:miter lim="800000"/>
              <a:headEnd/>
              <a:tailEnd/>
            </a:ln>
            <a:effectLst/>
          </p:spPr>
          <p:txBody>
            <a:bodyPr lIns="120028" tIns="96022" rIns="120028" bIns="96022" rtlCol="0" anchor="ctr"/>
            <a:lstStyle/>
            <a:p>
              <a:pPr algn="ctr" fontAlgn="base">
                <a:spcBef>
                  <a:spcPct val="50000"/>
                </a:spcBef>
                <a:spcAft>
                  <a:spcPct val="0"/>
                </a:spcAft>
                <a:buClr>
                  <a:srgbClr val="F0AB00"/>
                </a:buClr>
                <a:buSzPct val="80000"/>
              </a:pPr>
              <a:endParaRPr lang="en-US" sz="2667" kern="0" dirty="0" err="1">
                <a:solidFill>
                  <a:srgbClr val="000000"/>
                </a:solidFill>
                <a:effectLst>
                  <a:outerShdw blurRad="38100" dist="38100" dir="2700000" algn="tl">
                    <a:srgbClr val="000000">
                      <a:alpha val="43137"/>
                    </a:srgbClr>
                  </a:outerShdw>
                </a:effectLst>
                <a:ea typeface="Arial Unicode MS" pitchFamily="34" charset="-128"/>
                <a:cs typeface="Arial Unicode MS" pitchFamily="34" charset="-128"/>
              </a:endParaRPr>
            </a:p>
          </p:txBody>
        </p:sp>
        <p:pic>
          <p:nvPicPr>
            <p:cNvPr id="29" name="Picture 16" descr="\\psf\Host\Users\eric\Graphic Tank\People v2-11.png"/>
            <p:cNvPicPr>
              <a:picLocks noChangeAspect="1" noChangeArrowheads="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6588772" y="4067966"/>
              <a:ext cx="277433" cy="389139"/>
            </a:xfrm>
            <a:prstGeom prst="rect">
              <a:avLst/>
            </a:prstGeom>
            <a:noFill/>
          </p:spPr>
        </p:pic>
      </p:grpSp>
      <p:grpSp>
        <p:nvGrpSpPr>
          <p:cNvPr id="30" name="Group 29"/>
          <p:cNvGrpSpPr/>
          <p:nvPr/>
        </p:nvGrpSpPr>
        <p:grpSpPr>
          <a:xfrm>
            <a:off x="1524917" y="3602446"/>
            <a:ext cx="427242" cy="320431"/>
            <a:chOff x="6409484" y="3965139"/>
            <a:chExt cx="617799" cy="617799"/>
          </a:xfrm>
          <a:effectLst/>
        </p:grpSpPr>
        <p:sp>
          <p:nvSpPr>
            <p:cNvPr id="31" name="Oval 30"/>
            <p:cNvSpPr/>
            <p:nvPr/>
          </p:nvSpPr>
          <p:spPr bwMode="gray">
            <a:xfrm flipH="1">
              <a:off x="6409484" y="3965139"/>
              <a:ext cx="617799" cy="617799"/>
            </a:xfrm>
            <a:prstGeom prst="ellipse">
              <a:avLst/>
            </a:prstGeom>
            <a:solidFill>
              <a:schemeClr val="bg2">
                <a:lumMod val="75000"/>
              </a:schemeClr>
            </a:solidFill>
            <a:ln w="6350" algn="ctr">
              <a:noFill/>
              <a:miter lim="800000"/>
              <a:headEnd/>
              <a:tailEnd/>
            </a:ln>
            <a:effectLst/>
          </p:spPr>
          <p:txBody>
            <a:bodyPr lIns="120028" tIns="96022" rIns="120028" bIns="96022" rtlCol="0" anchor="ctr"/>
            <a:lstStyle/>
            <a:p>
              <a:pPr algn="ctr" fontAlgn="base">
                <a:spcBef>
                  <a:spcPct val="50000"/>
                </a:spcBef>
                <a:spcAft>
                  <a:spcPct val="0"/>
                </a:spcAft>
                <a:buClr>
                  <a:srgbClr val="F0AB00"/>
                </a:buClr>
                <a:buSzPct val="80000"/>
              </a:pPr>
              <a:endParaRPr lang="en-US" sz="2667" kern="0" dirty="0" err="1">
                <a:solidFill>
                  <a:srgbClr val="000000"/>
                </a:solidFill>
                <a:effectLst>
                  <a:outerShdw blurRad="38100" dist="38100" dir="2700000" algn="tl">
                    <a:srgbClr val="000000">
                      <a:alpha val="43137"/>
                    </a:srgbClr>
                  </a:outerShdw>
                </a:effectLst>
                <a:ea typeface="Arial Unicode MS" pitchFamily="34" charset="-128"/>
                <a:cs typeface="Arial Unicode MS" pitchFamily="34" charset="-128"/>
              </a:endParaRPr>
            </a:p>
          </p:txBody>
        </p:sp>
        <p:pic>
          <p:nvPicPr>
            <p:cNvPr id="32" name="Picture 16" descr="\\psf\Host\Users\eric\Graphic Tank\People v2-11.png"/>
            <p:cNvPicPr>
              <a:picLocks noChangeAspect="1" noChangeArrowheads="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6588772" y="4067966"/>
              <a:ext cx="277433" cy="389139"/>
            </a:xfrm>
            <a:prstGeom prst="rect">
              <a:avLst/>
            </a:prstGeom>
            <a:noFill/>
          </p:spPr>
        </p:pic>
      </p:grpSp>
      <p:cxnSp>
        <p:nvCxnSpPr>
          <p:cNvPr id="33" name="Straight Arrow Connector 32"/>
          <p:cNvCxnSpPr/>
          <p:nvPr/>
        </p:nvCxnSpPr>
        <p:spPr>
          <a:xfrm>
            <a:off x="1979734" y="3053234"/>
            <a:ext cx="573203" cy="0"/>
          </a:xfrm>
          <a:prstGeom prst="straightConnector1">
            <a:avLst/>
          </a:prstGeom>
          <a:ln w="15875">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979734" y="3403835"/>
            <a:ext cx="573203" cy="0"/>
          </a:xfrm>
          <a:prstGeom prst="straightConnector1">
            <a:avLst/>
          </a:prstGeom>
          <a:ln w="15875">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979734" y="3755585"/>
            <a:ext cx="573203" cy="0"/>
          </a:xfrm>
          <a:prstGeom prst="straightConnector1">
            <a:avLst/>
          </a:prstGeom>
          <a:ln w="15875">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1609221" y="5332683"/>
            <a:ext cx="427242" cy="320431"/>
            <a:chOff x="6409484" y="3965139"/>
            <a:chExt cx="617799" cy="617799"/>
          </a:xfrm>
        </p:grpSpPr>
        <p:sp>
          <p:nvSpPr>
            <p:cNvPr id="37" name="Oval 36"/>
            <p:cNvSpPr/>
            <p:nvPr/>
          </p:nvSpPr>
          <p:spPr bwMode="gray">
            <a:xfrm>
              <a:off x="6409484" y="3965139"/>
              <a:ext cx="617799" cy="617799"/>
            </a:xfrm>
            <a:prstGeom prst="ellipse">
              <a:avLst/>
            </a:prstGeom>
            <a:solidFill>
              <a:schemeClr val="bg2">
                <a:lumMod val="75000"/>
              </a:schemeClr>
            </a:solidFill>
            <a:ln w="6350" algn="ctr">
              <a:noFill/>
              <a:miter lim="800000"/>
              <a:headEnd/>
              <a:tailEnd/>
            </a:ln>
            <a:effectLst/>
          </p:spPr>
          <p:txBody>
            <a:bodyPr lIns="120028" tIns="96022" rIns="120028" bIns="96022" rtlCol="0" anchor="ctr"/>
            <a:lstStyle/>
            <a:p>
              <a:pPr algn="ctr" fontAlgn="base">
                <a:spcBef>
                  <a:spcPct val="50000"/>
                </a:spcBef>
                <a:spcAft>
                  <a:spcPct val="0"/>
                </a:spcAft>
                <a:buClr>
                  <a:srgbClr val="F0AB00"/>
                </a:buClr>
                <a:buSzPct val="80000"/>
              </a:pPr>
              <a:endParaRPr lang="en-US" sz="2667" kern="0" dirty="0" err="1">
                <a:solidFill>
                  <a:srgbClr val="000000"/>
                </a:solidFill>
                <a:effectLst>
                  <a:outerShdw blurRad="38100" dist="38100" dir="2700000" algn="tl">
                    <a:srgbClr val="000000">
                      <a:alpha val="43137"/>
                    </a:srgbClr>
                  </a:outerShdw>
                </a:effectLst>
                <a:ea typeface="Arial Unicode MS" pitchFamily="34" charset="-128"/>
                <a:cs typeface="Arial Unicode MS" pitchFamily="34" charset="-128"/>
              </a:endParaRPr>
            </a:p>
          </p:txBody>
        </p:sp>
        <p:pic>
          <p:nvPicPr>
            <p:cNvPr id="38" name="Picture 16" descr="\\psf\Host\Users\eric\Graphic Tank\People v2-11.png"/>
            <p:cNvPicPr>
              <a:picLocks noChangeAspect="1" noChangeArrowheads="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6588772" y="4067966"/>
              <a:ext cx="277433" cy="389139"/>
            </a:xfrm>
            <a:prstGeom prst="rect">
              <a:avLst/>
            </a:prstGeom>
            <a:noFill/>
          </p:spPr>
        </p:pic>
      </p:grpSp>
      <p:cxnSp>
        <p:nvCxnSpPr>
          <p:cNvPr id="39" name="Straight Arrow Connector 129"/>
          <p:cNvCxnSpPr/>
          <p:nvPr/>
        </p:nvCxnSpPr>
        <p:spPr>
          <a:xfrm flipV="1">
            <a:off x="2064033" y="5262613"/>
            <a:ext cx="573203" cy="138028"/>
          </a:xfrm>
          <a:prstGeom prst="bentConnector3">
            <a:avLst>
              <a:gd name="adj1" fmla="val 50000"/>
            </a:avLst>
          </a:prstGeom>
          <a:ln w="15875">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130"/>
          <p:cNvCxnSpPr/>
          <p:nvPr/>
        </p:nvCxnSpPr>
        <p:spPr>
          <a:xfrm>
            <a:off x="2064033" y="5591013"/>
            <a:ext cx="573203" cy="138028"/>
          </a:xfrm>
          <a:prstGeom prst="bentConnector3">
            <a:avLst>
              <a:gd name="adj1" fmla="val 50000"/>
            </a:avLst>
          </a:prstGeom>
          <a:ln w="15875">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7263252" y="5325077"/>
            <a:ext cx="427242" cy="320431"/>
            <a:chOff x="6409484" y="3965139"/>
            <a:chExt cx="617799" cy="617799"/>
          </a:xfrm>
        </p:grpSpPr>
        <p:sp>
          <p:nvSpPr>
            <p:cNvPr id="42" name="Oval 41"/>
            <p:cNvSpPr/>
            <p:nvPr/>
          </p:nvSpPr>
          <p:spPr bwMode="gray">
            <a:xfrm>
              <a:off x="6409484" y="3965139"/>
              <a:ext cx="617799" cy="617799"/>
            </a:xfrm>
            <a:prstGeom prst="ellipse">
              <a:avLst/>
            </a:prstGeom>
            <a:solidFill>
              <a:schemeClr val="accent3"/>
            </a:solidFill>
            <a:ln w="6350" algn="ctr">
              <a:noFill/>
              <a:miter lim="800000"/>
              <a:headEnd/>
              <a:tailEnd/>
            </a:ln>
            <a:effectLst/>
          </p:spPr>
          <p:txBody>
            <a:bodyPr lIns="120028" tIns="96022" rIns="120028" bIns="96022" rtlCol="0" anchor="ctr"/>
            <a:lstStyle/>
            <a:p>
              <a:pPr algn="ctr" fontAlgn="base">
                <a:spcBef>
                  <a:spcPct val="50000"/>
                </a:spcBef>
                <a:spcAft>
                  <a:spcPct val="0"/>
                </a:spcAft>
                <a:buClr>
                  <a:srgbClr val="F0AB00"/>
                </a:buClr>
                <a:buSzPct val="80000"/>
              </a:pPr>
              <a:endParaRPr lang="en-US" sz="2667" kern="0" dirty="0" err="1">
                <a:solidFill>
                  <a:srgbClr val="000000"/>
                </a:solidFill>
                <a:effectLst>
                  <a:outerShdw blurRad="38100" dist="38100" dir="2700000" algn="tl">
                    <a:srgbClr val="000000">
                      <a:alpha val="43137"/>
                    </a:srgbClr>
                  </a:outerShdw>
                </a:effectLst>
                <a:ea typeface="Arial Unicode MS" pitchFamily="34" charset="-128"/>
                <a:cs typeface="Arial Unicode MS" pitchFamily="34" charset="-128"/>
              </a:endParaRPr>
            </a:p>
          </p:txBody>
        </p:sp>
        <p:pic>
          <p:nvPicPr>
            <p:cNvPr id="43" name="Picture 16" descr="\\psf\Host\Users\eric\Graphic Tank\People v2-11.png"/>
            <p:cNvPicPr>
              <a:picLocks noChangeAspect="1" noChangeArrowheads="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6588772" y="4067966"/>
              <a:ext cx="277433" cy="389139"/>
            </a:xfrm>
            <a:prstGeom prst="rect">
              <a:avLst/>
            </a:prstGeom>
            <a:noFill/>
          </p:spPr>
        </p:pic>
      </p:grpSp>
      <p:cxnSp>
        <p:nvCxnSpPr>
          <p:cNvPr id="44" name="Straight Arrow Connector 43"/>
          <p:cNvCxnSpPr/>
          <p:nvPr/>
        </p:nvCxnSpPr>
        <p:spPr>
          <a:xfrm>
            <a:off x="7718068" y="5492117"/>
            <a:ext cx="573203" cy="0"/>
          </a:xfrm>
          <a:prstGeom prst="straightConnector1">
            <a:avLst/>
          </a:prstGeom>
          <a:ln w="15875">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5" name="Picture 3__"/>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291271" y="5272991"/>
            <a:ext cx="1223717"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6" name="Group 45"/>
          <p:cNvGrpSpPr/>
          <p:nvPr/>
        </p:nvGrpSpPr>
        <p:grpSpPr>
          <a:xfrm>
            <a:off x="8077407" y="2877102"/>
            <a:ext cx="427242" cy="320431"/>
            <a:chOff x="6409484" y="3965139"/>
            <a:chExt cx="617799" cy="617799"/>
          </a:xfrm>
        </p:grpSpPr>
        <p:sp>
          <p:nvSpPr>
            <p:cNvPr id="47" name="Oval 46"/>
            <p:cNvSpPr/>
            <p:nvPr/>
          </p:nvSpPr>
          <p:spPr bwMode="gray">
            <a:xfrm>
              <a:off x="6409484" y="3965139"/>
              <a:ext cx="617799" cy="617799"/>
            </a:xfrm>
            <a:prstGeom prst="ellipse">
              <a:avLst/>
            </a:prstGeom>
            <a:solidFill>
              <a:srgbClr val="0FABFF"/>
            </a:solidFill>
            <a:ln w="6350" algn="ctr">
              <a:noFill/>
              <a:miter lim="800000"/>
              <a:headEnd/>
              <a:tailEnd/>
            </a:ln>
            <a:effectLst/>
          </p:spPr>
          <p:txBody>
            <a:bodyPr lIns="120028" tIns="96022" rIns="120028" bIns="96022" rtlCol="0" anchor="ctr"/>
            <a:lstStyle/>
            <a:p>
              <a:pPr algn="ctr" fontAlgn="base">
                <a:spcBef>
                  <a:spcPct val="50000"/>
                </a:spcBef>
                <a:spcAft>
                  <a:spcPct val="0"/>
                </a:spcAft>
                <a:buClr>
                  <a:srgbClr val="F0AB00"/>
                </a:buClr>
                <a:buSzPct val="80000"/>
              </a:pPr>
              <a:endParaRPr lang="en-US" sz="2667" kern="0" dirty="0" err="1">
                <a:solidFill>
                  <a:srgbClr val="000000"/>
                </a:solidFill>
                <a:effectLst>
                  <a:outerShdw blurRad="38100" dist="38100" dir="2700000" algn="tl">
                    <a:srgbClr val="000000">
                      <a:alpha val="43137"/>
                    </a:srgbClr>
                  </a:outerShdw>
                </a:effectLst>
                <a:ea typeface="Arial Unicode MS" pitchFamily="34" charset="-128"/>
                <a:cs typeface="Arial Unicode MS" pitchFamily="34" charset="-128"/>
              </a:endParaRPr>
            </a:p>
          </p:txBody>
        </p:sp>
        <p:pic>
          <p:nvPicPr>
            <p:cNvPr id="48" name="Picture 16" descr="\\psf\Host\Users\eric\Graphic Tank\People v2-11.png"/>
            <p:cNvPicPr>
              <a:picLocks noChangeAspect="1" noChangeArrowheads="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6588772" y="4067966"/>
              <a:ext cx="277433" cy="389139"/>
            </a:xfrm>
            <a:prstGeom prst="rect">
              <a:avLst/>
            </a:prstGeom>
            <a:noFill/>
          </p:spPr>
        </p:pic>
      </p:grpSp>
      <p:grpSp>
        <p:nvGrpSpPr>
          <p:cNvPr id="49" name="Group 48"/>
          <p:cNvGrpSpPr/>
          <p:nvPr/>
        </p:nvGrpSpPr>
        <p:grpSpPr>
          <a:xfrm>
            <a:off x="8077407" y="3236794"/>
            <a:ext cx="427242" cy="320431"/>
            <a:chOff x="6409484" y="3965139"/>
            <a:chExt cx="617799" cy="617799"/>
          </a:xfrm>
        </p:grpSpPr>
        <p:sp>
          <p:nvSpPr>
            <p:cNvPr id="50" name="Oval 49"/>
            <p:cNvSpPr/>
            <p:nvPr/>
          </p:nvSpPr>
          <p:spPr bwMode="gray">
            <a:xfrm>
              <a:off x="6409484" y="3965139"/>
              <a:ext cx="617799" cy="617799"/>
            </a:xfrm>
            <a:prstGeom prst="ellipse">
              <a:avLst/>
            </a:prstGeom>
            <a:solidFill>
              <a:schemeClr val="accent3"/>
            </a:solidFill>
            <a:ln w="6350" algn="ctr">
              <a:noFill/>
              <a:miter lim="800000"/>
              <a:headEnd/>
              <a:tailEnd/>
            </a:ln>
            <a:effectLst/>
          </p:spPr>
          <p:txBody>
            <a:bodyPr lIns="120028" tIns="96022" rIns="120028" bIns="96022" rtlCol="0" anchor="ctr"/>
            <a:lstStyle/>
            <a:p>
              <a:pPr algn="ctr" fontAlgn="base">
                <a:spcBef>
                  <a:spcPct val="50000"/>
                </a:spcBef>
                <a:spcAft>
                  <a:spcPct val="0"/>
                </a:spcAft>
                <a:buClr>
                  <a:srgbClr val="F0AB00"/>
                </a:buClr>
                <a:buSzPct val="80000"/>
              </a:pPr>
              <a:endParaRPr lang="en-US" sz="2667" kern="0" dirty="0" err="1">
                <a:solidFill>
                  <a:srgbClr val="000000"/>
                </a:solidFill>
                <a:effectLst>
                  <a:outerShdw blurRad="38100" dist="38100" dir="2700000" algn="tl">
                    <a:srgbClr val="000000">
                      <a:alpha val="43137"/>
                    </a:srgbClr>
                  </a:outerShdw>
                </a:effectLst>
                <a:ea typeface="Arial Unicode MS" pitchFamily="34" charset="-128"/>
                <a:cs typeface="Arial Unicode MS" pitchFamily="34" charset="-128"/>
              </a:endParaRPr>
            </a:p>
          </p:txBody>
        </p:sp>
        <p:pic>
          <p:nvPicPr>
            <p:cNvPr id="51" name="Picture 16" descr="\\psf\Host\Users\eric\Graphic Tank\People v2-11.png"/>
            <p:cNvPicPr>
              <a:picLocks noChangeAspect="1" noChangeArrowheads="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6588772" y="4067966"/>
              <a:ext cx="277433" cy="389139"/>
            </a:xfrm>
            <a:prstGeom prst="rect">
              <a:avLst/>
            </a:prstGeom>
            <a:noFill/>
          </p:spPr>
        </p:pic>
      </p:grpSp>
      <p:grpSp>
        <p:nvGrpSpPr>
          <p:cNvPr id="52" name="Group 51"/>
          <p:cNvGrpSpPr/>
          <p:nvPr/>
        </p:nvGrpSpPr>
        <p:grpSpPr>
          <a:xfrm>
            <a:off x="8077407" y="3602446"/>
            <a:ext cx="427242" cy="320431"/>
            <a:chOff x="6409484" y="3965139"/>
            <a:chExt cx="617799" cy="617799"/>
          </a:xfrm>
        </p:grpSpPr>
        <p:sp>
          <p:nvSpPr>
            <p:cNvPr id="53" name="Oval 52"/>
            <p:cNvSpPr/>
            <p:nvPr/>
          </p:nvSpPr>
          <p:spPr bwMode="gray">
            <a:xfrm>
              <a:off x="6409484" y="3965139"/>
              <a:ext cx="617799" cy="617799"/>
            </a:xfrm>
            <a:prstGeom prst="ellipse">
              <a:avLst/>
            </a:prstGeom>
            <a:solidFill>
              <a:srgbClr val="00195A"/>
            </a:solidFill>
            <a:ln w="6350" algn="ctr">
              <a:noFill/>
              <a:miter lim="800000"/>
              <a:headEnd/>
              <a:tailEnd/>
            </a:ln>
            <a:effectLst/>
          </p:spPr>
          <p:txBody>
            <a:bodyPr lIns="120028" tIns="96022" rIns="120028" bIns="96022" rtlCol="0" anchor="ctr"/>
            <a:lstStyle/>
            <a:p>
              <a:pPr algn="ctr" fontAlgn="base">
                <a:spcBef>
                  <a:spcPct val="50000"/>
                </a:spcBef>
                <a:spcAft>
                  <a:spcPct val="0"/>
                </a:spcAft>
                <a:buClr>
                  <a:srgbClr val="F0AB00"/>
                </a:buClr>
                <a:buSzPct val="80000"/>
              </a:pPr>
              <a:endParaRPr lang="en-US" sz="2667" kern="0" dirty="0" err="1">
                <a:solidFill>
                  <a:srgbClr val="000000"/>
                </a:solidFill>
                <a:effectLst>
                  <a:outerShdw blurRad="38100" dist="38100" dir="2700000" algn="tl">
                    <a:srgbClr val="000000">
                      <a:alpha val="43137"/>
                    </a:srgbClr>
                  </a:outerShdw>
                </a:effectLst>
                <a:ea typeface="Arial Unicode MS" pitchFamily="34" charset="-128"/>
                <a:cs typeface="Arial Unicode MS" pitchFamily="34" charset="-128"/>
              </a:endParaRPr>
            </a:p>
          </p:txBody>
        </p:sp>
        <p:pic>
          <p:nvPicPr>
            <p:cNvPr id="54" name="Picture 16" descr="\\psf\Host\Users\eric\Graphic Tank\People v2-11.png"/>
            <p:cNvPicPr>
              <a:picLocks noChangeAspect="1" noChangeArrowheads="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6588772" y="4067966"/>
              <a:ext cx="277433" cy="389139"/>
            </a:xfrm>
            <a:prstGeom prst="rect">
              <a:avLst/>
            </a:prstGeom>
            <a:noFill/>
          </p:spPr>
        </p:pic>
      </p:grpSp>
      <p:cxnSp>
        <p:nvCxnSpPr>
          <p:cNvPr id="55" name="Straight Arrow Connector 54"/>
          <p:cNvCxnSpPr/>
          <p:nvPr/>
        </p:nvCxnSpPr>
        <p:spPr>
          <a:xfrm>
            <a:off x="8532223" y="3053234"/>
            <a:ext cx="573203" cy="0"/>
          </a:xfrm>
          <a:prstGeom prst="straightConnector1">
            <a:avLst/>
          </a:prstGeom>
          <a:ln w="15875">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8532223" y="3403835"/>
            <a:ext cx="573203" cy="0"/>
          </a:xfrm>
          <a:prstGeom prst="straightConnector1">
            <a:avLst/>
          </a:prstGeom>
          <a:ln w="15875">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532223" y="3755585"/>
            <a:ext cx="573203" cy="0"/>
          </a:xfrm>
          <a:prstGeom prst="straightConnector1">
            <a:avLst/>
          </a:prstGeom>
          <a:ln w="15875">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653832" y="4256892"/>
            <a:ext cx="4917401" cy="0"/>
          </a:xfrm>
          <a:prstGeom prst="line">
            <a:avLst/>
          </a:prstGeom>
          <a:ln w="19050">
            <a:solidFill>
              <a:schemeClr val="accent2">
                <a:alpha val="47000"/>
              </a:schemeClr>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gray">
          <a:xfrm>
            <a:off x="6506313" y="1434848"/>
            <a:ext cx="5212440" cy="676163"/>
          </a:xfrm>
          <a:prstGeom prst="rect">
            <a:avLst/>
          </a:prstGeom>
          <a:solidFill>
            <a:schemeClr val="accent3"/>
          </a:solidFill>
          <a:ln w="6350" algn="ctr">
            <a:noFill/>
            <a:miter lim="800000"/>
            <a:headEnd/>
            <a:tailEnd/>
          </a:ln>
          <a:effectLst/>
        </p:spPr>
        <p:txBody>
          <a:bodyPr lIns="158533" tIns="121948" rIns="158533" bIns="96022" rtlCol="0" anchor="t"/>
          <a:lstStyle/>
          <a:p>
            <a:pPr fontAlgn="base">
              <a:spcBef>
                <a:spcPct val="50000"/>
              </a:spcBef>
              <a:spcAft>
                <a:spcPct val="0"/>
              </a:spcAft>
              <a:buClr>
                <a:srgbClr val="F0AB00"/>
              </a:buClr>
              <a:buSzPct val="80000"/>
            </a:pPr>
            <a:endParaRPr lang="en-US" sz="2801" kern="0">
              <a:solidFill>
                <a:srgbClr val="FFFFFF"/>
              </a:solidFill>
              <a:effectLst>
                <a:outerShdw blurRad="38100" dist="38100" dir="2700000" algn="tl">
                  <a:srgbClr val="000000">
                    <a:alpha val="43137"/>
                  </a:srgbClr>
                </a:outerShdw>
              </a:effectLst>
              <a:ea typeface="Arial Unicode MS" pitchFamily="34" charset="-128"/>
              <a:cs typeface="Arial Unicode MS" pitchFamily="34" charset="-128"/>
            </a:endParaRPr>
          </a:p>
        </p:txBody>
      </p:sp>
      <p:sp>
        <p:nvSpPr>
          <p:cNvPr id="60" name="Rectangle 59"/>
          <p:cNvSpPr/>
          <p:nvPr/>
        </p:nvSpPr>
        <p:spPr bwMode="gray">
          <a:xfrm>
            <a:off x="468083" y="1428239"/>
            <a:ext cx="5360641" cy="676986"/>
          </a:xfrm>
          <a:prstGeom prst="rect">
            <a:avLst/>
          </a:prstGeom>
          <a:solidFill>
            <a:schemeClr val="bg2">
              <a:lumMod val="75000"/>
            </a:schemeClr>
          </a:solidFill>
          <a:ln w="6350" algn="ctr">
            <a:noFill/>
            <a:miter lim="800000"/>
            <a:headEnd/>
            <a:tailEnd/>
          </a:ln>
          <a:effectLst/>
        </p:spPr>
        <p:txBody>
          <a:bodyPr lIns="158533" tIns="121948" rIns="158533" bIns="96022" rtlCol="0" anchor="t"/>
          <a:lstStyle/>
          <a:p>
            <a:pPr fontAlgn="base">
              <a:spcBef>
                <a:spcPct val="50000"/>
              </a:spcBef>
              <a:spcAft>
                <a:spcPct val="0"/>
              </a:spcAft>
              <a:buClr>
                <a:srgbClr val="F0AB00"/>
              </a:buClr>
              <a:buSzPct val="80000"/>
            </a:pPr>
            <a:endParaRPr lang="en-US" sz="2801" kern="0">
              <a:solidFill>
                <a:srgbClr val="FFFFFF"/>
              </a:solidFill>
              <a:effectLst>
                <a:outerShdw blurRad="38100" dist="38100" dir="2700000" algn="tl">
                  <a:srgbClr val="000000">
                    <a:alpha val="43137"/>
                  </a:srgbClr>
                </a:outerShdw>
              </a:effectLst>
              <a:ea typeface="Arial Unicode MS" pitchFamily="34" charset="-128"/>
              <a:cs typeface="Arial Unicode MS" pitchFamily="34" charset="-128"/>
            </a:endParaRPr>
          </a:p>
        </p:txBody>
      </p:sp>
      <p:sp>
        <p:nvSpPr>
          <p:cNvPr id="61" name="TextBox 60"/>
          <p:cNvSpPr txBox="1"/>
          <p:nvPr/>
        </p:nvSpPr>
        <p:spPr>
          <a:xfrm>
            <a:off x="1070578" y="1602520"/>
            <a:ext cx="3930563" cy="328423"/>
          </a:xfrm>
          <a:prstGeom prst="rect">
            <a:avLst/>
          </a:prstGeom>
          <a:noFill/>
        </p:spPr>
        <p:txBody>
          <a:bodyPr wrap="none" lIns="0" tIns="0" rIns="0" bIns="0">
            <a:spAutoFit/>
          </a:bodyPr>
          <a:lstStyle/>
          <a:p>
            <a:pPr algn="ctr">
              <a:spcBef>
                <a:spcPct val="50000"/>
              </a:spcBef>
              <a:buClr>
                <a:srgbClr val="F0AB00"/>
              </a:buClr>
              <a:buSzPct val="80000"/>
              <a:defRPr/>
            </a:pPr>
            <a:r>
              <a:rPr lang="en-US" sz="2134" b="1" kern="0" dirty="0">
                <a:solidFill>
                  <a:srgbClr val="FFFFFF"/>
                </a:solidFill>
                <a:ea typeface="Arial Unicode MS" pitchFamily="34" charset="-128"/>
                <a:cs typeface="Arial Unicode MS" pitchFamily="34" charset="-128"/>
              </a:rPr>
              <a:t>Functional-based applications</a:t>
            </a:r>
          </a:p>
        </p:txBody>
      </p:sp>
      <p:sp>
        <p:nvSpPr>
          <p:cNvPr id="62" name="TextBox 61"/>
          <p:cNvSpPr txBox="1"/>
          <p:nvPr/>
        </p:nvSpPr>
        <p:spPr>
          <a:xfrm>
            <a:off x="7996569" y="1485607"/>
            <a:ext cx="2289088" cy="574644"/>
          </a:xfrm>
          <a:prstGeom prst="rect">
            <a:avLst/>
          </a:prstGeom>
          <a:noFill/>
        </p:spPr>
        <p:txBody>
          <a:bodyPr wrap="none" lIns="0" tIns="0" rIns="0" bIns="0">
            <a:spAutoFit/>
          </a:bodyPr>
          <a:lstStyle/>
          <a:p>
            <a:pPr algn="ctr">
              <a:spcBef>
                <a:spcPct val="50000"/>
              </a:spcBef>
              <a:buClr>
                <a:srgbClr val="F0AB00"/>
              </a:buClr>
              <a:buSzPct val="80000"/>
              <a:defRPr/>
            </a:pPr>
            <a:r>
              <a:rPr lang="en-US" sz="2134" b="1" kern="0" dirty="0">
                <a:solidFill>
                  <a:srgbClr val="FFFFFF"/>
                </a:solidFill>
                <a:ea typeface="Arial Unicode MS" pitchFamily="34" charset="-128"/>
                <a:cs typeface="Arial Unicode MS" pitchFamily="34" charset="-128"/>
              </a:rPr>
              <a:t>SAP </a:t>
            </a:r>
            <a:r>
              <a:rPr lang="en-US" sz="2134" b="1" kern="0" dirty="0" err="1">
                <a:solidFill>
                  <a:srgbClr val="FFFFFF"/>
                </a:solidFill>
                <a:ea typeface="Arial Unicode MS" pitchFamily="34" charset="-128"/>
                <a:cs typeface="Arial Unicode MS" pitchFamily="34" charset="-128"/>
              </a:rPr>
              <a:t>Fiori</a:t>
            </a:r>
            <a:r>
              <a:rPr lang="en-US" sz="2134" b="1" kern="0" dirty="0">
                <a:solidFill>
                  <a:srgbClr val="FFFFFF"/>
                </a:solidFill>
                <a:ea typeface="Arial Unicode MS" pitchFamily="34" charset="-128"/>
                <a:cs typeface="Arial Unicode MS" pitchFamily="34" charset="-128"/>
              </a:rPr>
              <a:t>  Design</a:t>
            </a:r>
            <a:r>
              <a:rPr lang="en-US" sz="1600" b="1" kern="0" dirty="0">
                <a:solidFill>
                  <a:srgbClr val="FFFFFF"/>
                </a:solidFill>
                <a:ea typeface="Arial Unicode MS" pitchFamily="34" charset="-128"/>
                <a:cs typeface="Arial Unicode MS" pitchFamily="34" charset="-128"/>
              </a:rPr>
              <a:t/>
            </a:r>
            <a:br>
              <a:rPr lang="en-US" sz="1600" b="1" kern="0" dirty="0">
                <a:solidFill>
                  <a:srgbClr val="FFFFFF"/>
                </a:solidFill>
                <a:ea typeface="Arial Unicode MS" pitchFamily="34" charset="-128"/>
                <a:cs typeface="Arial Unicode MS" pitchFamily="34" charset="-128"/>
              </a:rPr>
            </a:br>
            <a:r>
              <a:rPr lang="en-US" sz="1600" kern="0" dirty="0">
                <a:solidFill>
                  <a:srgbClr val="FFFFFF"/>
                </a:solidFill>
                <a:ea typeface="Arial Unicode MS" pitchFamily="34" charset="-128"/>
                <a:cs typeface="Arial Unicode MS" pitchFamily="34" charset="-128"/>
              </a:rPr>
              <a:t>Role-based applications</a:t>
            </a:r>
          </a:p>
        </p:txBody>
      </p:sp>
      <p:cxnSp>
        <p:nvCxnSpPr>
          <p:cNvPr id="63" name="Straight Connector 62"/>
          <p:cNvCxnSpPr/>
          <p:nvPr/>
        </p:nvCxnSpPr>
        <p:spPr>
          <a:xfrm>
            <a:off x="692645" y="4256892"/>
            <a:ext cx="4917401" cy="0"/>
          </a:xfrm>
          <a:prstGeom prst="line">
            <a:avLst/>
          </a:prstGeom>
          <a:ln w="19050">
            <a:solidFill>
              <a:schemeClr val="accent2">
                <a:alpha val="47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85388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 val="-2;-2;-2;-2;TitleFontColor;-2"/>
  <p:tag name="COLORSETCLASSNAME" val="ColorSet1"/>
  <p:tag name="MLI" val="1"/>
  <p:tag name="SHAPESETGROUPCLASSNAME" val="ShapeSetGroup1"/>
  <p:tag name="SHAPESETCLASSNAME" val="Slide"/>
  <p:tag name="COLORSETGROUPCLASSNAME" val="ColorSetGroup1"/>
  <p:tag name="FONTSETGROUPCLASSNAME" val="FontSetGroup1"/>
  <p:tag name="SHAPECLASSNAME" val="TitleBox"/>
  <p:tag name="SHAPECLASSPROTECTIONTYPE" val="0"/>
</p:tagLst>
</file>

<file path=ppt/tags/tag10.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2"/>
  <p:tag name="COLORSETGROUPCLASSNAME" val="ColorSetGroup1"/>
  <p:tag name="FONTSETGROUPCLASSNAME" val="FontSetGroup1"/>
  <p:tag name="SHAPECLASSFILE" val="Bosch-Supergraphic-P2-16-9.png"/>
  <p:tag name="MLI" val="1"/>
  <p:tag name="SHAPECLASSNAME" val="Supergraphic2"/>
  <p:tag name="SHAPECLASSPROTECTIONTYPE" val="15"/>
  <p:tag name="COLORS" val="-2;-2;-2;-2;-1;-2"/>
</p:tagLst>
</file>

<file path=ppt/tags/tag11.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2"/>
  <p:tag name="COLORSETGROUPCLASSNAME" val="ColorSetGroup1"/>
  <p:tag name="FONTSETGROUPCLASSNAME" val="FontSetGroup1"/>
  <p:tag name="SHAPECLASSFILE" val="BoschLogo2016.emf"/>
  <p:tag name="MLI" val="1"/>
  <p:tag name="SHAPECLASSNAME" val="LogoOnSlides"/>
  <p:tag name="SHAPECLASSPROTECTIONTYPE" val="15"/>
  <p:tag name="COLORS" val="-2;-2;-2;-2;-1;-2"/>
</p:tagLst>
</file>

<file path=ppt/tags/tag12.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2"/>
  <p:tag name="COLORSETGROUPCLASSNAME" val="ColorSetGroup1"/>
  <p:tag name="FONTSETGROUPCLASSNAME" val="FontSetGroup1"/>
  <p:tag name="SHAPECLASSFILE" val="Bosch-Symbol-Logotype-Supergraphic.png"/>
  <p:tag name="MLI" val="1"/>
  <p:tag name="SHAPECLASSNAME" val="ColorBarOnTitleSlides"/>
  <p:tag name="SHAPECLASSPROTECTIONTYPE" val="15"/>
  <p:tag name="COLORS" val="-2;-2;-2;-2;-1;-2"/>
</p:tagLst>
</file>

<file path=ppt/tags/tag13.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ETCLASSNAME" val="ColorSet1"/>
  <p:tag name="MLI" val="1"/>
  <p:tag name="SHAPESETGROUPCLASSNAME" val="ShapeSetGroup1"/>
  <p:tag name="SHAPESETCLASSNAME" val="TitleSupergraphic2"/>
  <p:tag name="FONTSETGROUPCLASSNAME" val="FontSetGroup1"/>
  <p:tag name="SHAPECLASSNAME" val="TitleOnTitleSlides"/>
  <p:tag name="SHAPECLASSPROTECTIONTYPE" val="0"/>
  <p:tag name="COLORSETGROUPCLASSNAME" val="ColorSetGroup1"/>
  <p:tag name="COLORS" val="Black;-1;-2;-2;-1;-2"/>
</p:tagLst>
</file>

<file path=ppt/tags/tag14.xml><?xml version="1.0" encoding="utf-8"?>
<p:tagLst xmlns:a="http://schemas.openxmlformats.org/drawingml/2006/main" xmlns:r="http://schemas.openxmlformats.org/officeDocument/2006/relationships" xmlns:p="http://schemas.openxmlformats.org/presentationml/2006/main">
  <p:tag name="FIELDS.INITIALIZED" val="1"/>
  <p:tag name="ML_1" val="RB_Fe"/>
  <p:tag name="ML_2" val="Bosch2.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RECTANGLE 3_SHAPECLASSPROTECTIONTYPE" val="3"/>
  <p:tag name="RECTANGLE 4_SHAPECLASSPROTECTIONTYPE" val="63"/>
  <p:tag name="RECTANGLE 5_SHAPECLASSPROTECTIONTYPE" val="63"/>
  <p:tag name="RECTANGLE 6_SHAPECLASSPROTECTIONTYPE" val="63"/>
  <p:tag name="CONTENT PLACEHOLDER 2_SHAPECLASSPROTECTIONTYPE" val="0"/>
  <p:tag name="FIELD.CHAPTER.CONTENT" val="Titel des Kapitels"/>
  <p:tag name="FIELD.CHAPTER.VALUE" val="Titel des Kapitels"/>
  <p:tag name="FIELD.CHAPTER.COMBOINDEX" val="0"/>
  <p:tag name="FIELD.DPT.CONTENT" val="CI/BAA-UX"/>
  <p:tag name="FIELD.DPT.VALUE" val="CI/BAA-UX | "/>
  <p:tag name="ML_LAYOUT_RESOURCE" val="BOSCH2_16_9.mcr"/>
  <p:tag name="CONFIG" val="BOSCH2"/>
  <p:tag name="TEXTBOX 7_SHAPECLASSPROTECTIONTYPE" val="31"/>
  <p:tag name="TEXTBOX 8_SHAPECLASSPROTECTIONTYPE" val="25"/>
  <p:tag name="TITLE 1_SHAPECLASSPROTECTIONTYPE" val="9"/>
  <p:tag name="NBTXT" val="Bosch Fiori Architecture  Content"/>
  <p:tag name="AGTX" val="Bosch Fiori Architecture  Content"/>
  <p:tag name="NBTXTC" val="Content"/>
  <p:tag name="AGTXC" val="Content"/>
  <p:tag name="FIELD.REM_ANL.CONTENT" val=""/>
  <p:tag name="FIELD.REM_ANL.VALUE" val=""/>
  <p:tag name="FIELD.REM_ANL.COMBOINDEX" val="-2"/>
  <p:tag name="FIELD.DPT.COMBOINDEX" val="-2"/>
</p:tagLst>
</file>

<file path=ppt/tags/tag1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 name="COLORS" val="-2;-2;-2;-2;-1;-2"/>
</p:tagLst>
</file>

<file path=ppt/tags/tag1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1"/>
  <p:tag name="FONTSETGROUPCLASSNAME" val="FontSetGroup1"/>
  <p:tag name="SHAPECLASSNAME" val="PageNumberOnSlides"/>
  <p:tag name="SHAPECLASSPROTECTIONTYPE" val="63"/>
</p:tagLst>
</file>

<file path=ppt/tags/tag17.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 name="FONT" val="Reg5x5"/>
  <p:tag name="COLORS" val="-2;-2;-2;-2;-1;-2"/>
</p:tagLst>
</file>

<file path=ppt/tags/tag1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2"/>
  <p:tag name="MLI" val="1"/>
  <p:tag name="SHAPESETGROUPCLASSNAME" val="ShapeSetGroup1"/>
  <p:tag name="SHAPESETCLASSNAME" val="Object"/>
  <p:tag name="COLORSETGROUPCLASSNAME" val="ColorSetGroup1"/>
  <p:tag name="FONTSETGROUPCLASSNAME" val="FontSetGroup1"/>
  <p:tag name="FONTCOLOR" val="Primary"/>
  <p:tag name="FONTCOLOR2" val="Primary"/>
  <p:tag name="RUNS.FONT" val="2"/>
  <p:tag name="COLORS" val="-2;-2;-2;-2;Primary;-2"/>
  <p:tag name="SHAPECLASSNAME" val="TitleOnSlides"/>
  <p:tag name="SHAPECLASSPROTECTIONTYPE" val="9"/>
</p:tagLst>
</file>

<file path=ppt/tags/tag19.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Object"/>
  <p:tag name="COLORSETGROUPCLASSNAME" val="ColorSetGroup1"/>
  <p:tag name="FONTSETGROUPCLASSNAME" val="FontSetGroup1"/>
  <p:tag name="SHAPECLASSNAME" val="ObjectFull"/>
  <p:tag name="SHAPECLASSPROTECTIONTYPE" val="0"/>
  <p:tag name="COLORS" val="Black;-1;-2;-2;-3;-2"/>
</p:tagLst>
</file>

<file path=ppt/tags/tag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TextBox"/>
  <p:tag name="SHAPECLASSPROTECTIONTYPE" val="0"/>
</p:tagLst>
</file>

<file path=ppt/tags/tag20.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REM_ANL.CONTENT" val=""/>
  <p:tag name="FIELD.REM_ANL.VALUE" val=""/>
  <p:tag name="FIELD.REM_ANL.COMBOINDEX" val="-2"/>
  <p:tag name="FIELD.DPT.COMBOINDEX" val="-2"/>
</p:tagLst>
</file>

<file path=ppt/tags/tag2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2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2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Primary;-2"/>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xml><?xml version="1.0" encoding="utf-8"?>
<p:tagLst xmlns:a="http://schemas.openxmlformats.org/drawingml/2006/main" xmlns:r="http://schemas.openxmlformats.org/officeDocument/2006/relationships" xmlns:p="http://schemas.openxmlformats.org/presentationml/2006/main">
  <p:tag name="COLORSETCLASSNAME" val="ColorSet2"/>
  <p:tag name="COLORS" val="-2;-2;-2;-2;Primary;-2"/>
</p:tagLst>
</file>

<file path=ppt/tags/tag26.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27.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28.xml><?xml version="1.0" encoding="utf-8"?>
<p:tagLst xmlns:a="http://schemas.openxmlformats.org/drawingml/2006/main" xmlns:r="http://schemas.openxmlformats.org/officeDocument/2006/relationships" xmlns:p="http://schemas.openxmlformats.org/presentationml/2006/main">
  <p:tag name="COLORSETCLASSNAME" val="ColorSet2"/>
  <p:tag name="COLORS" val="-2;-2;-2;-2;-1;Black"/>
</p:tagLst>
</file>

<file path=ppt/tags/tag29.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DarkBlue;-2"/>
</p:tagLst>
</file>

<file path=ppt/tags/tag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30.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DarkBlue;-2"/>
</p:tagLst>
</file>

<file path=ppt/tags/tag31.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DarkBlue;-2"/>
</p:tagLst>
</file>

<file path=ppt/tags/tag32.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DarkBlue;-2"/>
</p:tagLst>
</file>

<file path=ppt/tags/tag33.xml><?xml version="1.0" encoding="utf-8"?>
<p:tagLst xmlns:a="http://schemas.openxmlformats.org/drawingml/2006/main" xmlns:r="http://schemas.openxmlformats.org/officeDocument/2006/relationships" xmlns:p="http://schemas.openxmlformats.org/presentationml/2006/main">
  <p:tag name="COLORSETCLASSNAME" val="ColorSet2"/>
  <p:tag name="COLORS" val="-2;-2;-2;-2;-1;Black"/>
</p:tagLst>
</file>

<file path=ppt/tags/tag34.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Black"/>
</p:tagLst>
</file>

<file path=ppt/tags/tag35.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2"/>
  <p:tag name="COLORS" val="DarkGray2;-1;-2;-2;-1;-2"/>
</p:tagLst>
</file>

<file path=ppt/tags/tag37.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Black"/>
</p:tagLst>
</file>

<file path=ppt/tags/tag38.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DarkBlue;-2"/>
</p:tagLst>
</file>

<file path=ppt/tags/tag39.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Supergraphic-Bottom-16-9.png"/>
  <p:tag name="MLI" val="1"/>
  <p:tag name="SHAPECLASSNAME" val="ColorBarOnSlides"/>
  <p:tag name="SHAPECLASSPROTECTIONTYPE" val="15"/>
</p:tagLst>
</file>

<file path=ppt/tags/tag40.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Black"/>
</p:tagLst>
</file>

<file path=ppt/tags/tag41.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2.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Black"/>
</p:tagLst>
</file>

<file path=ppt/tags/tag43.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4.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CI/BAA-UX"/>
  <p:tag name="FIELD.DPT.VALUE" val="CI/BAA-UX | "/>
  <p:tag name="FIELDS.INITIALIZED" val="1"/>
  <p:tag name="ML_1" val="RB_Fe"/>
  <p:tag name="ML_2" val="Bosch2.mcr"/>
  <p:tag name="ML_LAYOUT_RESOURCE" val="BOSCH2_16_9.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REM_ANL.CONTENT" val=""/>
  <p:tag name="FIELD.REM_ANL.VALUE" val=""/>
  <p:tag name="FIELD.REM_ANL.COMBOINDEX" val="-2"/>
  <p:tag name="FIELD.DPT.COMBOINDEX" val="-2"/>
</p:tagLst>
</file>

<file path=ppt/tags/tag45.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46.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47.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48.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49.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 name="COLORS" val="-2;-2;-2;-2;-1;-2"/>
</p:tagLst>
</file>

<file path=ppt/tags/tag5.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HiddenSubtitle"/>
  <p:tag name="SHAPECLASSPROTECTIONTYPE" val="0"/>
  <p:tag name="ML_SENDTOBACK" val=" 1"/>
</p:tagLst>
</file>

<file path=ppt/tags/tag50.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5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2"/>
  <p:tag name="COLORS" val="-2;-2;-2;-2;-1;Black"/>
</p:tagLst>
</file>

<file path=ppt/tags/tag55.xml><?xml version="1.0" encoding="utf-8"?>
<p:tagLst xmlns:a="http://schemas.openxmlformats.org/drawingml/2006/main" xmlns:r="http://schemas.openxmlformats.org/officeDocument/2006/relationships" xmlns:p="http://schemas.openxmlformats.org/presentationml/2006/main">
  <p:tag name="COLORSETCLASSNAME" val="ColorSet2"/>
  <p:tag name="COLORS" val="-2;-2;-2;-2;-1;Black"/>
</p:tagLst>
</file>

<file path=ppt/tags/tag56.xml><?xml version="1.0" encoding="utf-8"?>
<p:tagLst xmlns:a="http://schemas.openxmlformats.org/drawingml/2006/main" xmlns:r="http://schemas.openxmlformats.org/officeDocument/2006/relationships" xmlns:p="http://schemas.openxmlformats.org/presentationml/2006/main">
  <p:tag name="COLORSETCLASSNAME" val="ColorSet2"/>
  <p:tag name="COLORS" val="-2;-2;-2;-2;-1;Black"/>
</p:tagLst>
</file>

<file path=ppt/tags/tag57.xml><?xml version="1.0" encoding="utf-8"?>
<p:tagLst xmlns:a="http://schemas.openxmlformats.org/drawingml/2006/main" xmlns:r="http://schemas.openxmlformats.org/officeDocument/2006/relationships" xmlns:p="http://schemas.openxmlformats.org/presentationml/2006/main">
  <p:tag name="COLORSETCLASSNAME" val="ColorSet2"/>
  <p:tag name="COLORS" val="-2;-2;-2;-2;-1;Black"/>
</p:tagLst>
</file>

<file path=ppt/tags/tag58.xml><?xml version="1.0" encoding="utf-8"?>
<p:tagLst xmlns:a="http://schemas.openxmlformats.org/drawingml/2006/main" xmlns:r="http://schemas.openxmlformats.org/officeDocument/2006/relationships" xmlns:p="http://schemas.openxmlformats.org/presentationml/2006/main">
  <p:tag name="COLORSETCLASSNAME" val="ColorSet2"/>
  <p:tag name="COLORS" val="-2;-2;DarkGreen;-1;-1;-2"/>
</p:tagLst>
</file>

<file path=ppt/tags/tag59.xml><?xml version="1.0" encoding="utf-8"?>
<p:tagLst xmlns:a="http://schemas.openxmlformats.org/drawingml/2006/main" xmlns:r="http://schemas.openxmlformats.org/officeDocument/2006/relationships" xmlns:p="http://schemas.openxmlformats.org/presentationml/2006/main">
  <p:tag name="COLORSETCLASSNAME" val="ColorSet2"/>
  <p:tag name="COLORS" val="-2;-2;DarkGreen;-1;-1;-2"/>
</p:tagLst>
</file>

<file path=ppt/tags/tag6.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1"/>
  <p:tag name="FONTSETGROUPCLASSNAME" val="FontSetGroup1"/>
  <p:tag name="SHAPECLASSNAME" val="TitleOnTitleSlides"/>
  <p:tag name="SHAPECLASSPROTECTIONTYPE" val="0"/>
</p:tagLst>
</file>

<file path=ppt/tags/tag60.xml><?xml version="1.0" encoding="utf-8"?>
<p:tagLst xmlns:a="http://schemas.openxmlformats.org/drawingml/2006/main" xmlns:r="http://schemas.openxmlformats.org/officeDocument/2006/relationships" xmlns:p="http://schemas.openxmlformats.org/presentationml/2006/main">
  <p:tag name="COLORSETCLASSNAME" val="ColorSet2"/>
  <p:tag name="COLORS" val="-2;-2;DarkGreen;-1;-1;-2"/>
</p:tagLst>
</file>

<file path=ppt/tags/tag6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2"/>
  <p:tag name="COLORS" val="-2;-2;DarkGreen;-1;-1;-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2"/>
  <p:tag name="COLORS" val="-2;-2;DarkGreen;-1;-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xml><?xml version="1.0" encoding="utf-8"?>
<p:tagLst xmlns:a="http://schemas.openxmlformats.org/drawingml/2006/main" xmlns:r="http://schemas.openxmlformats.org/officeDocument/2006/relationships" xmlns:p="http://schemas.openxmlformats.org/presentationml/2006/main">
  <p:tag name="FIELDS.INITIALIZED" val="1"/>
  <p:tag name="ML_1" val="RB_Fe"/>
  <p:tag name="ML_2" val="Bosch2.mcr"/>
  <p:tag name="SHAPESETGROUPCLASSNAME" val="ShapeSetGroup1"/>
  <p:tag name="SHAPESETCLASSNAME" val="TitleSupergraphic2"/>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PICTURE 5_SHAPECLASSPROTECTIONTYPE" val="15"/>
  <p:tag name="SUBTITLE 2_SHAPECLASSPROTECTIONTYPE" val="0"/>
  <p:tag name="TITLE 1_SHAPECLASSPROTECTIONTYPE" val="0"/>
  <p:tag name="FIELD.CHAPTER.CONTENT" val="Titel des Kapitels"/>
  <p:tag name="FIELD.CHAPTER.VALUE" val="Titel des Kapitels"/>
  <p:tag name="FIELD.CHAPTER.COMBOINDEX" val="0"/>
  <p:tag name="FIELD.DPT.CONTENT" val="CI/BAA-UX"/>
  <p:tag name="FIELD.DPT.VALUE" val="CI/BAA-UX | "/>
  <p:tag name="ML_LAYOUT_RESOURCE" val="BOSCH2_16_9.mcr"/>
  <p:tag name="COLORSETGROUPCLASSNAME" val="ColorSetGroup1"/>
  <p:tag name="CONFIG" val="BOSCH2"/>
  <p:tag name="PICTURE 6_SHAPECLASSPROTECTIONTYPE" val="15"/>
  <p:tag name="PICTURE 7_SHAPECLASSPROTECTIONTYPE" val="15"/>
  <p:tag name="PICTURE 8_SHAPECLASSPROTECTIONTYPE" val="15"/>
  <p:tag name="FIELD.REM_ANL.CONTENT" val=""/>
  <p:tag name="FIELD.REM_ANL.VALUE" val=""/>
  <p:tag name="FIELD.REM_ANL.COMBOINDEX" val="-2"/>
  <p:tag name="FIELD.DPT.COMBOINDEX" val="-2"/>
</p:tagLst>
</file>

<file path=ppt/tags/tag8.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ETCLASSNAME" val="ColorSet1"/>
  <p:tag name="MLI" val="1"/>
  <p:tag name="SHAPESETGROUPCLASSNAME" val="ShapeSetGroup1"/>
  <p:tag name="SHAPESETCLASSNAME" val="TitleSupergraphic2"/>
  <p:tag name="FONTSETGROUPCLASSNAME" val="FontSetGroup1"/>
  <p:tag name="SHAPECLASSNAME" val="HiddenSubtitle"/>
  <p:tag name="SHAPECLASSPROTECTIONTYPE" val="0"/>
  <p:tag name="COLORSETGROUPCLASSNAME" val="ColorSetGroup1"/>
  <p:tag name="ML_SENDTOBACK" val=" 1"/>
  <p:tag name="COLORS" val="-2;-2;-2;-2;-1;-2"/>
</p:tagLst>
</file>

<file path=ppt/tags/tag9.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ETCLASSNAME" val="ColorSet1"/>
  <p:tag name="MLI" val="1"/>
  <p:tag name="SHAPESETGROUPCLASSNAME" val="ShapeSetGroup1"/>
  <p:tag name="SHAPESETCLASSNAME" val="TitleSupergraphic2"/>
  <p:tag name="FONTSETGROUPCLASSNAME" val="FontSetGroup1"/>
  <p:tag name="SHAPECLASSNAME" val="TitleOnTitleSlides"/>
  <p:tag name="SHAPECLASSPROTECTIONTYPE" val="0"/>
  <p:tag name="COLORSETGROUPCLASSNAME" val="ColorSetGroup1"/>
  <p:tag name="COLORS" val="-2;-2;-2;-2;-1;-2"/>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osch">
  <a:themeElements>
    <a:clrScheme name="Bosch">
      <a:dk1>
        <a:srgbClr val="000000"/>
      </a:dk1>
      <a:lt1>
        <a:srgbClr val="FFFFFF"/>
      </a:lt1>
      <a:dk2>
        <a:srgbClr val="424C58"/>
      </a:dk2>
      <a:lt2>
        <a:srgbClr val="B2B3B5"/>
      </a:lt2>
      <a:accent1>
        <a:srgbClr val="3F136C"/>
      </a:accent1>
      <a:accent2>
        <a:srgbClr val="08427E"/>
      </a:accent2>
      <a:accent3>
        <a:srgbClr val="0E78C5"/>
      </a:accent3>
      <a:accent4>
        <a:srgbClr val="1399A0"/>
      </a:accent4>
      <a:accent5>
        <a:srgbClr val="67B419"/>
      </a:accent5>
      <a:accent6>
        <a:srgbClr val="0A5139"/>
      </a:accent6>
      <a:hlink>
        <a:srgbClr val="738CB4"/>
      </a:hlink>
      <a:folHlink>
        <a:srgbClr val="B0BBD0"/>
      </a:folHlink>
    </a:clrScheme>
    <a:fontScheme name="Bosch Office Sans">
      <a:majorFont>
        <a:latin typeface="Bosch Office Sans"/>
        <a:ea typeface=""/>
        <a:cs typeface=""/>
      </a:majorFont>
      <a:minorFont>
        <a:latin typeface="Bosch Office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ts val="2300"/>
          </a:lnSpc>
          <a:spcBef>
            <a:spcPts val="500"/>
          </a:spcBef>
          <a:buFontTx/>
          <a:buNone/>
          <a:defRPr dirty="0" smtClean="0"/>
        </a:defPPr>
      </a:lstStyle>
    </a:txDef>
  </a:objectDefaults>
  <a:extraClrSchemeLst>
    <a:extraClrScheme>
      <a:clrScheme name="Standarddesign 1">
        <a:dk1>
          <a:srgbClr val="000000"/>
        </a:dk1>
        <a:lt1>
          <a:srgbClr val="FFFFFF"/>
        </a:lt1>
        <a:dk2>
          <a:srgbClr val="000000"/>
        </a:dk2>
        <a:lt2>
          <a:srgbClr val="808080"/>
        </a:lt2>
        <a:accent1>
          <a:srgbClr val="153B63"/>
        </a:accent1>
        <a:accent2>
          <a:srgbClr val="425C8F"/>
        </a:accent2>
        <a:accent3>
          <a:srgbClr val="FFFFFF"/>
        </a:accent3>
        <a:accent4>
          <a:srgbClr val="000000"/>
        </a:accent4>
        <a:accent5>
          <a:srgbClr val="AAAFB7"/>
        </a:accent5>
        <a:accent6>
          <a:srgbClr val="3B5381"/>
        </a:accent6>
        <a:hlink>
          <a:srgbClr val="738CB4"/>
        </a:hlink>
        <a:folHlink>
          <a:srgbClr val="B0BB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faultBosch2016.potx" id="{46102E31-4001-46B2-92B8-6740B8EAA7B6}" vid="{D93144FA-0C0B-4345-B1F0-5792AF31E96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3083</Words>
  <Application>Microsoft Office PowerPoint</Application>
  <PresentationFormat>Widescreen</PresentationFormat>
  <Paragraphs>298</Paragraphs>
  <Slides>44</Slides>
  <Notes>12</Notes>
  <HiddenSlides>0</HiddenSlides>
  <MMClips>0</MMClips>
  <ScaleCrop>false</ScaleCrop>
  <HeadingPairs>
    <vt:vector size="8" baseType="variant">
      <vt:variant>
        <vt:lpstr>Fonts Used</vt:lpstr>
      </vt:variant>
      <vt:variant>
        <vt:i4>21</vt:i4>
      </vt:variant>
      <vt:variant>
        <vt:lpstr>Theme</vt:lpstr>
      </vt:variant>
      <vt:variant>
        <vt:i4>2</vt:i4>
      </vt:variant>
      <vt:variant>
        <vt:lpstr>Embedded OLE Servers</vt:lpstr>
      </vt:variant>
      <vt:variant>
        <vt:i4>1</vt:i4>
      </vt:variant>
      <vt:variant>
        <vt:lpstr>Slide Titles</vt:lpstr>
      </vt:variant>
      <vt:variant>
        <vt:i4>44</vt:i4>
      </vt:variant>
    </vt:vector>
  </HeadingPairs>
  <TitlesOfParts>
    <vt:vector size="68" baseType="lpstr">
      <vt:lpstr>72</vt:lpstr>
      <vt:lpstr>Arial Unicode MS</vt:lpstr>
      <vt:lpstr>BentonSans Bold</vt:lpstr>
      <vt:lpstr>BentonSans Book </vt:lpstr>
      <vt:lpstr>BentonSans Light</vt:lpstr>
      <vt:lpstr>BentonSans Medium</vt:lpstr>
      <vt:lpstr>BentonSans Regular</vt:lpstr>
      <vt:lpstr>等线</vt:lpstr>
      <vt:lpstr>等线 Light</vt:lpstr>
      <vt:lpstr>ＭＳ Ｐゴシック</vt:lpstr>
      <vt:lpstr>SimSun</vt:lpstr>
      <vt:lpstr>游ゴシック Light</vt:lpstr>
      <vt:lpstr>Arial</vt:lpstr>
      <vt:lpstr>Bosch Office Sans</vt:lpstr>
      <vt:lpstr>Calibri</vt:lpstr>
      <vt:lpstr>Calibri Light</vt:lpstr>
      <vt:lpstr>Courier New</vt:lpstr>
      <vt:lpstr>Helvetica</vt:lpstr>
      <vt:lpstr>Times New Roman</vt:lpstr>
      <vt:lpstr>Wingdings</vt:lpstr>
      <vt:lpstr>Wingdings 3</vt:lpstr>
      <vt:lpstr>1_Office Theme</vt:lpstr>
      <vt:lpstr>Bosch</vt:lpstr>
      <vt:lpstr>Acrobat Document</vt:lpstr>
      <vt:lpstr>Fiori@Bosch</vt:lpstr>
      <vt:lpstr>Content</vt:lpstr>
      <vt:lpstr>What is good UX?</vt:lpstr>
      <vt:lpstr>Introducing SAP Fiori Keeping Simple Things Simple</vt:lpstr>
      <vt:lpstr>PowerPoint Presentation</vt:lpstr>
      <vt:lpstr>SAP Fiori App Library</vt:lpstr>
      <vt:lpstr>SAP Fiori UX Design Principles</vt:lpstr>
      <vt:lpstr>SAP Fiori UX Design Principles Role-Based</vt:lpstr>
      <vt:lpstr>Fiori Apps Designed for Specific Roles Apps providing the right info for the right role </vt:lpstr>
      <vt:lpstr>SAP Fiori UX Design Principles Responsive</vt:lpstr>
      <vt:lpstr>Responsive Web Design Seamless User Experience</vt:lpstr>
      <vt:lpstr>SAP Fiori UX Design Principles Simple</vt:lpstr>
      <vt:lpstr>Fiori helps increase productivity:  Adequate Context Information to make the Right Decision</vt:lpstr>
      <vt:lpstr>SAP Fiori UX Design Principles Coherent</vt:lpstr>
      <vt:lpstr>Fiori helps increase productivity:  Consistent UI Across App</vt:lpstr>
      <vt:lpstr>SAP Fiori UX Design Principles Delightful</vt:lpstr>
      <vt:lpstr>SAP Fiori Design Guidelines</vt:lpstr>
      <vt:lpstr>SAP Fiori 2.0</vt:lpstr>
      <vt:lpstr>SAP Fiori Launchpad (1) Web-based entry point for SAP business applications across platforms and devices</vt:lpstr>
      <vt:lpstr>PowerPoint Presentation</vt:lpstr>
      <vt:lpstr>SAP Fiori Launchpad (2)</vt:lpstr>
      <vt:lpstr>Overview of Page Layouts</vt:lpstr>
      <vt:lpstr> Overview of Page Layouts: Dynamic Page Layout </vt:lpstr>
      <vt:lpstr>Overview of Page Layouts: Full Screen Layout</vt:lpstr>
      <vt:lpstr>Overview of Page Layouts: Split-Screen Layout</vt:lpstr>
      <vt:lpstr>Overview of Page Layouts: Flexible Column Layout</vt:lpstr>
      <vt:lpstr>Overview of Page Layouts: Dynamic Side Content</vt:lpstr>
      <vt:lpstr>Overview of Page Layout: Multi-Instance Layout </vt:lpstr>
      <vt:lpstr>Overview of Floorplans</vt:lpstr>
      <vt:lpstr>Overview of Floorplans: Object Page Floorplan</vt:lpstr>
      <vt:lpstr>Overview of Floorplans: Initial Page Floorplan</vt:lpstr>
      <vt:lpstr>Overview of Floorplans: List Report Floorplan</vt:lpstr>
      <vt:lpstr>Overview of Floorplans: Worklist Floorplan</vt:lpstr>
      <vt:lpstr>Overview of Floorplans: Wizard Floorplan</vt:lpstr>
      <vt:lpstr>Overview of Floorplans: Analytical List Page Floorplan</vt:lpstr>
      <vt:lpstr>Overview of Floorplans: Object View Floorplan</vt:lpstr>
      <vt:lpstr>Overview of SAP Fiori Elements (1)</vt:lpstr>
      <vt:lpstr>Overview of SAP Fiori Elements (2)</vt:lpstr>
      <vt:lpstr>Overview of Frameworks</vt:lpstr>
      <vt:lpstr>Overview of Frameworks: Analysis Path Framework</vt:lpstr>
      <vt:lpstr>Overview of Frameworks: SAP Smart Business Framework</vt:lpstr>
      <vt:lpstr>PowerPoint Presentation</vt:lpstr>
      <vt:lpstr> Useful Information (1)</vt:lpstr>
      <vt:lpstr>Useful Information (2)</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Fiori</dc:title>
  <dc:creator>LI Sabrina (CI/DAV2.5)</dc:creator>
  <cp:lastModifiedBy>LI Sabrina (CI/DAV1.5)</cp:lastModifiedBy>
  <cp:revision>94</cp:revision>
  <dcterms:created xsi:type="dcterms:W3CDTF">2017-09-25T01:52:21Z</dcterms:created>
  <dcterms:modified xsi:type="dcterms:W3CDTF">2020-10-26T03:09:15Z</dcterms:modified>
</cp:coreProperties>
</file>